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
  </p:notesMasterIdLst>
  <p:sldIdLst>
    <p:sldId id="684" r:id="rId2"/>
    <p:sldId id="281" r:id="rId3"/>
    <p:sldId id="685" r:id="rId4"/>
    <p:sldId id="686" r:id="rId5"/>
    <p:sldId id="709" r:id="rId6"/>
    <p:sldId id="687" r:id="rId7"/>
    <p:sldId id="688" r:id="rId8"/>
    <p:sldId id="689" r:id="rId9"/>
    <p:sldId id="701" r:id="rId10"/>
    <p:sldId id="702" r:id="rId11"/>
    <p:sldId id="703" r:id="rId12"/>
    <p:sldId id="704" r:id="rId13"/>
    <p:sldId id="691" r:id="rId14"/>
    <p:sldId id="690" r:id="rId15"/>
    <p:sldId id="692" r:id="rId16"/>
    <p:sldId id="693" r:id="rId17"/>
    <p:sldId id="694" r:id="rId18"/>
    <p:sldId id="695" r:id="rId19"/>
    <p:sldId id="696" r:id="rId20"/>
    <p:sldId id="697" r:id="rId21"/>
    <p:sldId id="698" r:id="rId22"/>
    <p:sldId id="699" r:id="rId23"/>
    <p:sldId id="700" r:id="rId24"/>
    <p:sldId id="705" r:id="rId25"/>
    <p:sldId id="706" r:id="rId26"/>
    <p:sldId id="707" r:id="rId27"/>
  </p:sldIdLst>
  <p:sldSz cx="9144000" cy="6858000" type="screen4x3"/>
  <p:notesSz cx="6858000" cy="9144000"/>
  <p:embeddedFontLst>
    <p:embeddedFont>
      <p:font typeface="Calibri" panose="020F0502020204030204" pitchFamily="34" charset="0"/>
      <p:regular r:id="rId29"/>
      <p:bold r:id="rId30"/>
      <p:italic r:id="rId31"/>
      <p:boldItalic r:id="rId32"/>
    </p:embeddedFont>
  </p:embeddedFontLst>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BD3"/>
    <a:srgbClr val="3333CC"/>
    <a:srgbClr val="0066FF"/>
    <a:srgbClr val="0066CC"/>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35" autoAdjust="0"/>
    <p:restoredTop sz="90670" autoAdjust="0"/>
  </p:normalViewPr>
  <p:slideViewPr>
    <p:cSldViewPr>
      <p:cViewPr varScale="1">
        <p:scale>
          <a:sx n="119" d="100"/>
          <a:sy n="119" d="100"/>
        </p:scale>
        <p:origin x="480" y="184"/>
      </p:cViewPr>
      <p:guideLst>
        <p:guide orient="horz" pos="2160"/>
        <p:guide pos="2880"/>
      </p:guideLst>
    </p:cSldViewPr>
  </p:slideViewPr>
  <p:notesTextViewPr>
    <p:cViewPr>
      <p:scale>
        <a:sx n="1" d="1"/>
        <a:sy n="1" d="1"/>
      </p:scale>
      <p:origin x="0" y="0"/>
    </p:cViewPr>
  </p:notesTextViewPr>
  <p:notesViewPr>
    <p:cSldViewPr>
      <p:cViewPr varScale="1">
        <p:scale>
          <a:sx n="56" d="100"/>
          <a:sy n="56" d="100"/>
        </p:scale>
        <p:origin x="-244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0AECF2-4ECE-4B77-9B63-89B555F968CE}" type="datetimeFigureOut">
              <a:rPr lang="en-US" smtClean="0"/>
              <a:pPr/>
              <a:t>12/4/18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C33131-76A5-42A0-BF8E-B774CBD27D96}" type="slidenum">
              <a:rPr lang="en-US" smtClean="0"/>
              <a:pPr/>
              <a:t>‹#›</a:t>
            </a:fld>
            <a:endParaRPr lang="en-US"/>
          </a:p>
        </p:txBody>
      </p:sp>
    </p:spTree>
    <p:extLst>
      <p:ext uri="{BB962C8B-B14F-4D97-AF65-F5344CB8AC3E}">
        <p14:creationId xmlns:p14="http://schemas.microsoft.com/office/powerpoint/2010/main" val="3237886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FD701F-107A-4495-8369-668AFAEB2A32}" type="datetimeFigureOut">
              <a:rPr lang="en-US" smtClean="0"/>
              <a:pPr/>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7226E7-B064-439A-91B8-0D06E2D4BA96}" type="slidenum">
              <a:rPr lang="en-US" smtClean="0"/>
              <a:pPr/>
              <a:t>‹#›</a:t>
            </a:fld>
            <a:endParaRPr lang="en-US"/>
          </a:p>
        </p:txBody>
      </p:sp>
    </p:spTree>
    <p:extLst>
      <p:ext uri="{BB962C8B-B14F-4D97-AF65-F5344CB8AC3E}">
        <p14:creationId xmlns:p14="http://schemas.microsoft.com/office/powerpoint/2010/main" val="2030948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FD701F-107A-4495-8369-668AFAEB2A32}" type="datetimeFigureOut">
              <a:rPr lang="en-US" smtClean="0"/>
              <a:pPr/>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7226E7-B064-439A-91B8-0D06E2D4BA96}" type="slidenum">
              <a:rPr lang="en-US" smtClean="0"/>
              <a:pPr/>
              <a:t>‹#›</a:t>
            </a:fld>
            <a:endParaRPr lang="en-US"/>
          </a:p>
        </p:txBody>
      </p:sp>
    </p:spTree>
    <p:extLst>
      <p:ext uri="{BB962C8B-B14F-4D97-AF65-F5344CB8AC3E}">
        <p14:creationId xmlns:p14="http://schemas.microsoft.com/office/powerpoint/2010/main" val="4117838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FD701F-107A-4495-8369-668AFAEB2A32}" type="datetimeFigureOut">
              <a:rPr lang="en-US" smtClean="0"/>
              <a:pPr/>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7226E7-B064-439A-91B8-0D06E2D4BA96}" type="slidenum">
              <a:rPr lang="en-US" smtClean="0"/>
              <a:pPr/>
              <a:t>‹#›</a:t>
            </a:fld>
            <a:endParaRPr lang="en-US"/>
          </a:p>
        </p:txBody>
      </p:sp>
    </p:spTree>
    <p:extLst>
      <p:ext uri="{BB962C8B-B14F-4D97-AF65-F5344CB8AC3E}">
        <p14:creationId xmlns:p14="http://schemas.microsoft.com/office/powerpoint/2010/main" val="194624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FD701F-107A-4495-8369-668AFAEB2A32}" type="datetimeFigureOut">
              <a:rPr lang="en-US" smtClean="0"/>
              <a:pPr/>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7226E7-B064-439A-91B8-0D06E2D4BA96}" type="slidenum">
              <a:rPr lang="en-US" smtClean="0"/>
              <a:pPr/>
              <a:t>‹#›</a:t>
            </a:fld>
            <a:endParaRPr lang="en-US"/>
          </a:p>
        </p:txBody>
      </p:sp>
    </p:spTree>
    <p:extLst>
      <p:ext uri="{BB962C8B-B14F-4D97-AF65-F5344CB8AC3E}">
        <p14:creationId xmlns:p14="http://schemas.microsoft.com/office/powerpoint/2010/main" val="754160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FD701F-107A-4495-8369-668AFAEB2A32}" type="datetimeFigureOut">
              <a:rPr lang="en-US" smtClean="0"/>
              <a:pPr/>
              <a:t>12/4/18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7226E7-B064-439A-91B8-0D06E2D4BA96}" type="slidenum">
              <a:rPr lang="en-US" smtClean="0"/>
              <a:pPr/>
              <a:t>‹#›</a:t>
            </a:fld>
            <a:endParaRPr lang="en-US"/>
          </a:p>
        </p:txBody>
      </p:sp>
    </p:spTree>
    <p:extLst>
      <p:ext uri="{BB962C8B-B14F-4D97-AF65-F5344CB8AC3E}">
        <p14:creationId xmlns:p14="http://schemas.microsoft.com/office/powerpoint/2010/main" val="2550734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FD701F-107A-4495-8369-668AFAEB2A32}" type="datetimeFigureOut">
              <a:rPr lang="en-US" smtClean="0"/>
              <a:pPr/>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7226E7-B064-439A-91B8-0D06E2D4BA96}" type="slidenum">
              <a:rPr lang="en-US" smtClean="0"/>
              <a:pPr/>
              <a:t>‹#›</a:t>
            </a:fld>
            <a:endParaRPr lang="en-US"/>
          </a:p>
        </p:txBody>
      </p:sp>
    </p:spTree>
    <p:extLst>
      <p:ext uri="{BB962C8B-B14F-4D97-AF65-F5344CB8AC3E}">
        <p14:creationId xmlns:p14="http://schemas.microsoft.com/office/powerpoint/2010/main" val="2672043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FD701F-107A-4495-8369-668AFAEB2A32}" type="datetimeFigureOut">
              <a:rPr lang="en-US" smtClean="0"/>
              <a:pPr/>
              <a:t>12/4/18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7226E7-B064-439A-91B8-0D06E2D4BA96}" type="slidenum">
              <a:rPr lang="en-US" smtClean="0"/>
              <a:pPr/>
              <a:t>‹#›</a:t>
            </a:fld>
            <a:endParaRPr lang="en-US"/>
          </a:p>
        </p:txBody>
      </p:sp>
    </p:spTree>
    <p:extLst>
      <p:ext uri="{BB962C8B-B14F-4D97-AF65-F5344CB8AC3E}">
        <p14:creationId xmlns:p14="http://schemas.microsoft.com/office/powerpoint/2010/main" val="3994524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FD701F-107A-4495-8369-668AFAEB2A32}" type="datetimeFigureOut">
              <a:rPr lang="en-US" smtClean="0"/>
              <a:pPr/>
              <a:t>12/4/18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7226E7-B064-439A-91B8-0D06E2D4BA96}" type="slidenum">
              <a:rPr lang="en-US" smtClean="0"/>
              <a:pPr/>
              <a:t>‹#›</a:t>
            </a:fld>
            <a:endParaRPr lang="en-US"/>
          </a:p>
        </p:txBody>
      </p:sp>
    </p:spTree>
    <p:extLst>
      <p:ext uri="{BB962C8B-B14F-4D97-AF65-F5344CB8AC3E}">
        <p14:creationId xmlns:p14="http://schemas.microsoft.com/office/powerpoint/2010/main" val="1449062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FD701F-107A-4495-8369-668AFAEB2A32}" type="datetimeFigureOut">
              <a:rPr lang="en-US" smtClean="0"/>
              <a:pPr/>
              <a:t>12/4/18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7226E7-B064-439A-91B8-0D06E2D4BA96}" type="slidenum">
              <a:rPr lang="en-US" smtClean="0"/>
              <a:pPr/>
              <a:t>‹#›</a:t>
            </a:fld>
            <a:endParaRPr lang="en-US"/>
          </a:p>
        </p:txBody>
      </p:sp>
    </p:spTree>
    <p:extLst>
      <p:ext uri="{BB962C8B-B14F-4D97-AF65-F5344CB8AC3E}">
        <p14:creationId xmlns:p14="http://schemas.microsoft.com/office/powerpoint/2010/main" val="1302018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FD701F-107A-4495-8369-668AFAEB2A32}" type="datetimeFigureOut">
              <a:rPr lang="en-US" smtClean="0"/>
              <a:pPr/>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7226E7-B064-439A-91B8-0D06E2D4BA96}" type="slidenum">
              <a:rPr lang="en-US" smtClean="0"/>
              <a:pPr/>
              <a:t>‹#›</a:t>
            </a:fld>
            <a:endParaRPr lang="en-US"/>
          </a:p>
        </p:txBody>
      </p:sp>
    </p:spTree>
    <p:extLst>
      <p:ext uri="{BB962C8B-B14F-4D97-AF65-F5344CB8AC3E}">
        <p14:creationId xmlns:p14="http://schemas.microsoft.com/office/powerpoint/2010/main" val="672119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FD701F-107A-4495-8369-668AFAEB2A32}" type="datetimeFigureOut">
              <a:rPr lang="en-US" smtClean="0"/>
              <a:pPr/>
              <a:t>12/4/18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7226E7-B064-439A-91B8-0D06E2D4BA96}" type="slidenum">
              <a:rPr lang="en-US" smtClean="0"/>
              <a:pPr/>
              <a:t>‹#›</a:t>
            </a:fld>
            <a:endParaRPr lang="en-US"/>
          </a:p>
        </p:txBody>
      </p:sp>
    </p:spTree>
    <p:extLst>
      <p:ext uri="{BB962C8B-B14F-4D97-AF65-F5344CB8AC3E}">
        <p14:creationId xmlns:p14="http://schemas.microsoft.com/office/powerpoint/2010/main" val="4032294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FD701F-107A-4495-8369-668AFAEB2A32}" type="datetimeFigureOut">
              <a:rPr lang="en-US" smtClean="0"/>
              <a:pPr/>
              <a:t>12/4/18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7226E7-B064-439A-91B8-0D06E2D4BA96}" type="slidenum">
              <a:rPr lang="en-US" smtClean="0"/>
              <a:pPr/>
              <a:t>‹#›</a:t>
            </a:fld>
            <a:endParaRPr lang="en-US"/>
          </a:p>
        </p:txBody>
      </p:sp>
    </p:spTree>
    <p:extLst>
      <p:ext uri="{BB962C8B-B14F-4D97-AF65-F5344CB8AC3E}">
        <p14:creationId xmlns:p14="http://schemas.microsoft.com/office/powerpoint/2010/main" val="3146619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no2147483647.wordpress.com/2014/09/17/winning-solution-of-kaggle-higgs-competition-what-a-single-model-can-do/"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kaggle.com/sudalairajkumar/winning-solutions-of-kaggle-competition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custDataLst>
              <p:tags r:id="rId1"/>
            </p:custDataLst>
          </p:nvPr>
        </p:nvPicPr>
        <p:blipFill>
          <a:blip r:embed="rId3"/>
          <a:stretch>
            <a:fillRect/>
          </a:stretch>
        </p:blipFill>
        <p:spPr>
          <a:xfrm>
            <a:off x="2540000" y="2540000"/>
            <a:ext cx="1905" cy="1905"/>
          </a:xfrm>
          <a:prstGeom prst="rect">
            <a:avLst/>
          </a:prstGeom>
        </p:spPr>
      </p:pic>
      <p:sp>
        <p:nvSpPr>
          <p:cNvPr id="6" name="Subtitle 9"/>
          <p:cNvSpPr txBox="1">
            <a:spLocks/>
          </p:cNvSpPr>
          <p:nvPr/>
        </p:nvSpPr>
        <p:spPr>
          <a:xfrm>
            <a:off x="1219200" y="3429000"/>
            <a:ext cx="6934200" cy="22860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dirty="0"/>
          </a:p>
        </p:txBody>
      </p:sp>
      <p:sp>
        <p:nvSpPr>
          <p:cNvPr id="12" name="Title 6"/>
          <p:cNvSpPr>
            <a:spLocks noGrp="1"/>
          </p:cNvSpPr>
          <p:nvPr>
            <p:ph type="ctrTitle"/>
          </p:nvPr>
        </p:nvSpPr>
        <p:spPr>
          <a:xfrm>
            <a:off x="685800" y="63500"/>
            <a:ext cx="8077200" cy="2895600"/>
          </a:xfrm>
        </p:spPr>
        <p:txBody>
          <a:bodyPr>
            <a:normAutofit/>
          </a:bodyPr>
          <a:lstStyle/>
          <a:p>
            <a:r>
              <a:rPr lang="en-US" altLang="zh-CN" sz="4000" dirty="0"/>
              <a:t>Module</a:t>
            </a:r>
            <a:r>
              <a:rPr lang="zh-CN" altLang="en-US" sz="4000" dirty="0"/>
              <a:t> </a:t>
            </a:r>
            <a:r>
              <a:rPr lang="en-US" altLang="zh-CN" sz="4000" dirty="0"/>
              <a:t>3.2:</a:t>
            </a:r>
            <a:r>
              <a:rPr lang="zh-CN" altLang="en-US" sz="4000" dirty="0"/>
              <a:t> </a:t>
            </a:r>
            <a:br>
              <a:rPr lang="en-US" altLang="zh-CN" sz="4000" dirty="0"/>
            </a:br>
            <a:r>
              <a:rPr lang="en-US" altLang="zh-CN" sz="4000" dirty="0"/>
              <a:t>Nearest</a:t>
            </a:r>
            <a:r>
              <a:rPr lang="zh-CN" altLang="en-US" sz="4000" dirty="0"/>
              <a:t> </a:t>
            </a:r>
            <a:r>
              <a:rPr lang="en-US" altLang="zh-CN" sz="4000" dirty="0"/>
              <a:t>Neighbors,</a:t>
            </a:r>
            <a:r>
              <a:rPr lang="zh-CN" altLang="en-US" sz="4000" dirty="0"/>
              <a:t> </a:t>
            </a:r>
            <a:r>
              <a:rPr lang="en-US" altLang="zh-CN" sz="4000" dirty="0"/>
              <a:t>Decision</a:t>
            </a:r>
            <a:r>
              <a:rPr lang="zh-CN" altLang="en-US" sz="4000" dirty="0"/>
              <a:t> </a:t>
            </a:r>
            <a:r>
              <a:rPr lang="en-US" altLang="zh-CN" sz="4000" dirty="0"/>
              <a:t>Trees</a:t>
            </a:r>
            <a:r>
              <a:rPr lang="zh-CN" altLang="en-US" sz="4000" dirty="0"/>
              <a:t> </a:t>
            </a:r>
            <a:r>
              <a:rPr lang="en-US" altLang="zh-CN" sz="4000" dirty="0"/>
              <a:t>and</a:t>
            </a:r>
            <a:r>
              <a:rPr lang="zh-CN" altLang="en-US" sz="4000" dirty="0"/>
              <a:t> </a:t>
            </a:r>
            <a:r>
              <a:rPr lang="en-US" altLang="zh-CN" sz="4000" dirty="0"/>
              <a:t>Random</a:t>
            </a:r>
            <a:r>
              <a:rPr lang="zh-CN" altLang="en-US" sz="4000" dirty="0"/>
              <a:t> </a:t>
            </a:r>
            <a:r>
              <a:rPr lang="en-US" altLang="zh-CN" sz="4000" dirty="0"/>
              <a:t>Forest</a:t>
            </a:r>
            <a:br>
              <a:rPr lang="en-US" sz="4000" dirty="0"/>
            </a:br>
            <a:endParaRPr lang="en-US" sz="4000" dirty="0"/>
          </a:p>
        </p:txBody>
      </p:sp>
      <p:sp>
        <p:nvSpPr>
          <p:cNvPr id="3" name="TextBox 2"/>
          <p:cNvSpPr txBox="1"/>
          <p:nvPr/>
        </p:nvSpPr>
        <p:spPr>
          <a:xfrm>
            <a:off x="3124200" y="6477000"/>
            <a:ext cx="3124200" cy="369332"/>
          </a:xfrm>
          <a:prstGeom prst="rect">
            <a:avLst/>
          </a:prstGeom>
          <a:noFill/>
        </p:spPr>
        <p:txBody>
          <a:bodyPr wrap="square" rtlCol="0">
            <a:spAutoFit/>
          </a:bodyPr>
          <a:lstStyle/>
          <a:p>
            <a:r>
              <a:rPr lang="en-US" dirty="0"/>
              <a:t> </a:t>
            </a:r>
          </a:p>
        </p:txBody>
      </p:sp>
      <p:sp>
        <p:nvSpPr>
          <p:cNvPr id="7" name="Rectangle 6">
            <a:extLst>
              <a:ext uri="{FF2B5EF4-FFF2-40B4-BE49-F238E27FC236}">
                <a16:creationId xmlns:a16="http://schemas.microsoft.com/office/drawing/2014/main" id="{EE849406-04EE-5140-805D-755EDECBDE39}"/>
              </a:ext>
            </a:extLst>
          </p:cNvPr>
          <p:cNvSpPr/>
          <p:nvPr/>
        </p:nvSpPr>
        <p:spPr>
          <a:xfrm>
            <a:off x="2426995" y="5435600"/>
            <a:ext cx="4518609" cy="830997"/>
          </a:xfrm>
          <a:prstGeom prst="rect">
            <a:avLst/>
          </a:prstGeom>
        </p:spPr>
        <p:txBody>
          <a:bodyPr wrap="none">
            <a:spAutoFit/>
          </a:bodyPr>
          <a:lstStyle/>
          <a:p>
            <a:pPr algn="ctr"/>
            <a:r>
              <a:rPr lang="en-US" altLang="zh-CN" sz="2400" b="1" dirty="0"/>
              <a:t>Dennis</a:t>
            </a:r>
            <a:r>
              <a:rPr lang="zh-CN" altLang="en-US" sz="2400" b="1" dirty="0"/>
              <a:t> </a:t>
            </a:r>
            <a:r>
              <a:rPr lang="en-US" altLang="zh-CN" sz="2400" b="1" dirty="0"/>
              <a:t>J.</a:t>
            </a:r>
            <a:r>
              <a:rPr lang="zh-CN" altLang="en-US" sz="2400" b="1" dirty="0"/>
              <a:t> </a:t>
            </a:r>
            <a:r>
              <a:rPr lang="en-US" altLang="zh-CN" sz="2400" b="1" dirty="0"/>
              <a:t>Zhang</a:t>
            </a:r>
          </a:p>
          <a:p>
            <a:pPr algn="ctr"/>
            <a:r>
              <a:rPr lang="en-US" altLang="zh-CN" sz="2400" b="1" dirty="0"/>
              <a:t>Washington</a:t>
            </a:r>
            <a:r>
              <a:rPr lang="zh-CN" altLang="en-US" sz="2400" b="1" dirty="0"/>
              <a:t> </a:t>
            </a:r>
            <a:r>
              <a:rPr lang="en-US" altLang="zh-CN" sz="2400" b="1" dirty="0"/>
              <a:t>University</a:t>
            </a:r>
            <a:r>
              <a:rPr lang="zh-CN" altLang="en-US" sz="2400" b="1" dirty="0"/>
              <a:t> </a:t>
            </a:r>
            <a:r>
              <a:rPr lang="en-US" altLang="zh-CN" sz="2400" b="1" dirty="0"/>
              <a:t>in</a:t>
            </a:r>
            <a:r>
              <a:rPr lang="zh-CN" altLang="en-US" sz="2400" b="1" dirty="0"/>
              <a:t> </a:t>
            </a:r>
            <a:r>
              <a:rPr lang="en-US" altLang="zh-CN" sz="2400" b="1" dirty="0"/>
              <a:t>St.</a:t>
            </a:r>
            <a:r>
              <a:rPr lang="zh-CN" altLang="en-US" sz="2400" b="1" dirty="0"/>
              <a:t> </a:t>
            </a:r>
            <a:r>
              <a:rPr lang="en-US" altLang="zh-CN" sz="2400" b="1" dirty="0"/>
              <a:t>Louis</a:t>
            </a:r>
            <a:endParaRPr lang="en-US" sz="2400" b="1" dirty="0"/>
          </a:p>
        </p:txBody>
      </p:sp>
      <p:pic>
        <p:nvPicPr>
          <p:cNvPr id="2" name="Picture 1">
            <a:extLst>
              <a:ext uri="{FF2B5EF4-FFF2-40B4-BE49-F238E27FC236}">
                <a16:creationId xmlns:a16="http://schemas.microsoft.com/office/drawing/2014/main" id="{D3806FB7-3128-5F42-A767-2C726ED54DBA}"/>
              </a:ext>
            </a:extLst>
          </p:cNvPr>
          <p:cNvPicPr>
            <a:picLocks noChangeAspect="1"/>
          </p:cNvPicPr>
          <p:nvPr/>
        </p:nvPicPr>
        <p:blipFill>
          <a:blip r:embed="rId4"/>
          <a:stretch>
            <a:fillRect/>
          </a:stretch>
        </p:blipFill>
        <p:spPr>
          <a:xfrm>
            <a:off x="1447800" y="2274111"/>
            <a:ext cx="6248400" cy="3124200"/>
          </a:xfrm>
          <a:prstGeom prst="rect">
            <a:avLst/>
          </a:prstGeom>
        </p:spPr>
      </p:pic>
    </p:spTree>
    <p:extLst>
      <p:ext uri="{BB962C8B-B14F-4D97-AF65-F5344CB8AC3E}">
        <p14:creationId xmlns:p14="http://schemas.microsoft.com/office/powerpoint/2010/main" val="3837081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DF843-2069-5D41-82C6-D792C6A81E14}"/>
              </a:ext>
            </a:extLst>
          </p:cNvPr>
          <p:cNvSpPr>
            <a:spLocks noGrp="1"/>
          </p:cNvSpPr>
          <p:nvPr>
            <p:ph type="title"/>
          </p:nvPr>
        </p:nvSpPr>
        <p:spPr/>
        <p:txBody>
          <a:bodyPr/>
          <a:lstStyle/>
          <a:p>
            <a:r>
              <a:rPr lang="en-US" altLang="zh-CN" dirty="0"/>
              <a:t>Real-world</a:t>
            </a:r>
            <a:r>
              <a:rPr lang="zh-CN" altLang="en-US" dirty="0"/>
              <a:t> </a:t>
            </a:r>
            <a:r>
              <a:rPr lang="en-US" altLang="zh-CN" dirty="0"/>
              <a:t>Examples</a:t>
            </a:r>
            <a:endParaRPr lang="en-US" dirty="0"/>
          </a:p>
        </p:txBody>
      </p:sp>
      <p:pic>
        <p:nvPicPr>
          <p:cNvPr id="3" name="Picture 2">
            <a:extLst>
              <a:ext uri="{FF2B5EF4-FFF2-40B4-BE49-F238E27FC236}">
                <a16:creationId xmlns:a16="http://schemas.microsoft.com/office/drawing/2014/main" id="{84F768B7-64F5-E249-9DF7-AD4ABBE5614D}"/>
              </a:ext>
            </a:extLst>
          </p:cNvPr>
          <p:cNvPicPr>
            <a:picLocks noChangeAspect="1"/>
          </p:cNvPicPr>
          <p:nvPr/>
        </p:nvPicPr>
        <p:blipFill>
          <a:blip r:embed="rId2"/>
          <a:stretch>
            <a:fillRect/>
          </a:stretch>
        </p:blipFill>
        <p:spPr>
          <a:xfrm>
            <a:off x="1212849" y="1524000"/>
            <a:ext cx="6718301" cy="4198938"/>
          </a:xfrm>
          <a:prstGeom prst="rect">
            <a:avLst/>
          </a:prstGeom>
        </p:spPr>
      </p:pic>
    </p:spTree>
    <p:extLst>
      <p:ext uri="{BB962C8B-B14F-4D97-AF65-F5344CB8AC3E}">
        <p14:creationId xmlns:p14="http://schemas.microsoft.com/office/powerpoint/2010/main" val="2056215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DF843-2069-5D41-82C6-D792C6A81E14}"/>
              </a:ext>
            </a:extLst>
          </p:cNvPr>
          <p:cNvSpPr>
            <a:spLocks noGrp="1"/>
          </p:cNvSpPr>
          <p:nvPr>
            <p:ph type="title"/>
          </p:nvPr>
        </p:nvSpPr>
        <p:spPr/>
        <p:txBody>
          <a:bodyPr/>
          <a:lstStyle/>
          <a:p>
            <a:r>
              <a:rPr lang="en-US" altLang="zh-CN" dirty="0"/>
              <a:t>Real-world</a:t>
            </a:r>
            <a:r>
              <a:rPr lang="zh-CN" altLang="en-US" dirty="0"/>
              <a:t> </a:t>
            </a:r>
            <a:r>
              <a:rPr lang="en-US" altLang="zh-CN" dirty="0"/>
              <a:t>Examples</a:t>
            </a:r>
            <a:endParaRPr lang="en-US" dirty="0"/>
          </a:p>
        </p:txBody>
      </p:sp>
      <p:pic>
        <p:nvPicPr>
          <p:cNvPr id="3" name="Picture 2">
            <a:extLst>
              <a:ext uri="{FF2B5EF4-FFF2-40B4-BE49-F238E27FC236}">
                <a16:creationId xmlns:a16="http://schemas.microsoft.com/office/drawing/2014/main" id="{42F57A89-B140-A44E-9C36-152CF0EE6658}"/>
              </a:ext>
            </a:extLst>
          </p:cNvPr>
          <p:cNvPicPr>
            <a:picLocks noChangeAspect="1"/>
          </p:cNvPicPr>
          <p:nvPr/>
        </p:nvPicPr>
        <p:blipFill>
          <a:blip r:embed="rId2"/>
          <a:stretch>
            <a:fillRect/>
          </a:stretch>
        </p:blipFill>
        <p:spPr>
          <a:xfrm>
            <a:off x="2089150" y="2260600"/>
            <a:ext cx="4965700" cy="2336800"/>
          </a:xfrm>
          <a:prstGeom prst="rect">
            <a:avLst/>
          </a:prstGeom>
        </p:spPr>
      </p:pic>
    </p:spTree>
    <p:extLst>
      <p:ext uri="{BB962C8B-B14F-4D97-AF65-F5344CB8AC3E}">
        <p14:creationId xmlns:p14="http://schemas.microsoft.com/office/powerpoint/2010/main" val="2499569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DF843-2069-5D41-82C6-D792C6A81E14}"/>
              </a:ext>
            </a:extLst>
          </p:cNvPr>
          <p:cNvSpPr>
            <a:spLocks noGrp="1"/>
          </p:cNvSpPr>
          <p:nvPr>
            <p:ph type="title"/>
          </p:nvPr>
        </p:nvSpPr>
        <p:spPr/>
        <p:txBody>
          <a:bodyPr/>
          <a:lstStyle/>
          <a:p>
            <a:r>
              <a:rPr lang="en-US" altLang="zh-CN" dirty="0"/>
              <a:t>Real-world</a:t>
            </a:r>
            <a:r>
              <a:rPr lang="zh-CN" altLang="en-US" dirty="0"/>
              <a:t> </a:t>
            </a:r>
            <a:r>
              <a:rPr lang="en-US" altLang="zh-CN" dirty="0"/>
              <a:t>Examples</a:t>
            </a:r>
            <a:endParaRPr lang="en-US" dirty="0"/>
          </a:p>
        </p:txBody>
      </p:sp>
      <p:pic>
        <p:nvPicPr>
          <p:cNvPr id="3" name="Picture 2">
            <a:extLst>
              <a:ext uri="{FF2B5EF4-FFF2-40B4-BE49-F238E27FC236}">
                <a16:creationId xmlns:a16="http://schemas.microsoft.com/office/drawing/2014/main" id="{53B4D959-FCB8-E64C-B349-924BA655068C}"/>
              </a:ext>
            </a:extLst>
          </p:cNvPr>
          <p:cNvPicPr>
            <a:picLocks noChangeAspect="1"/>
          </p:cNvPicPr>
          <p:nvPr/>
        </p:nvPicPr>
        <p:blipFill>
          <a:blip r:embed="rId2"/>
          <a:stretch>
            <a:fillRect/>
          </a:stretch>
        </p:blipFill>
        <p:spPr>
          <a:xfrm>
            <a:off x="3851704" y="1295400"/>
            <a:ext cx="4861600" cy="5440362"/>
          </a:xfrm>
          <a:prstGeom prst="rect">
            <a:avLst/>
          </a:prstGeom>
        </p:spPr>
      </p:pic>
      <p:sp>
        <p:nvSpPr>
          <p:cNvPr id="5" name="Rectangle 4">
            <a:extLst>
              <a:ext uri="{FF2B5EF4-FFF2-40B4-BE49-F238E27FC236}">
                <a16:creationId xmlns:a16="http://schemas.microsoft.com/office/drawing/2014/main" id="{3EE70F9B-965A-F74E-8A44-9E7BB8E73BF9}"/>
              </a:ext>
            </a:extLst>
          </p:cNvPr>
          <p:cNvSpPr/>
          <p:nvPr/>
        </p:nvSpPr>
        <p:spPr>
          <a:xfrm>
            <a:off x="457200" y="3214489"/>
            <a:ext cx="3021496" cy="923330"/>
          </a:xfrm>
          <a:prstGeom prst="rect">
            <a:avLst/>
          </a:prstGeom>
        </p:spPr>
        <p:txBody>
          <a:bodyPr wrap="square">
            <a:spAutoFit/>
          </a:bodyPr>
          <a:lstStyle/>
          <a:p>
            <a:r>
              <a:rPr lang="en-US" dirty="0"/>
              <a:t>https://</a:t>
            </a:r>
            <a:r>
              <a:rPr lang="en-US" dirty="0" err="1"/>
              <a:t>github.com</a:t>
            </a:r>
            <a:r>
              <a:rPr lang="en-US" dirty="0"/>
              <a:t>/</a:t>
            </a:r>
            <a:r>
              <a:rPr lang="en-US" dirty="0" err="1"/>
              <a:t>dmlc</a:t>
            </a:r>
            <a:r>
              <a:rPr lang="en-US" dirty="0"/>
              <a:t>/</a:t>
            </a:r>
            <a:r>
              <a:rPr lang="en-US" dirty="0" err="1"/>
              <a:t>xgboost</a:t>
            </a:r>
            <a:r>
              <a:rPr lang="en-US" dirty="0"/>
              <a:t>/blob/master/demo/</a:t>
            </a:r>
            <a:r>
              <a:rPr lang="en-US" dirty="0" err="1"/>
              <a:t>kaggle-higgs</a:t>
            </a:r>
            <a:r>
              <a:rPr lang="en-US" dirty="0"/>
              <a:t>/</a:t>
            </a:r>
            <a:r>
              <a:rPr lang="en-US" dirty="0" err="1"/>
              <a:t>higgs-numpy.py</a:t>
            </a:r>
            <a:endParaRPr lang="en-US" dirty="0"/>
          </a:p>
        </p:txBody>
      </p:sp>
    </p:spTree>
    <p:extLst>
      <p:ext uri="{BB962C8B-B14F-4D97-AF65-F5344CB8AC3E}">
        <p14:creationId xmlns:p14="http://schemas.microsoft.com/office/powerpoint/2010/main" val="1213064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060D3-09A9-7F4C-A907-6CCD7D3F10AD}"/>
              </a:ext>
            </a:extLst>
          </p:cNvPr>
          <p:cNvSpPr>
            <a:spLocks noGrp="1"/>
          </p:cNvSpPr>
          <p:nvPr>
            <p:ph type="title"/>
          </p:nvPr>
        </p:nvSpPr>
        <p:spPr/>
        <p:txBody>
          <a:bodyPr/>
          <a:lstStyle/>
          <a:p>
            <a:r>
              <a:rPr lang="en-US" altLang="zh-CN" dirty="0"/>
              <a:t>Real-world</a:t>
            </a:r>
            <a:r>
              <a:rPr lang="zh-CN" altLang="en-US" dirty="0"/>
              <a:t> </a:t>
            </a:r>
            <a:r>
              <a:rPr lang="en-US" altLang="zh-CN" dirty="0"/>
              <a:t>Examples</a:t>
            </a:r>
            <a:endParaRPr lang="en-US" dirty="0"/>
          </a:p>
        </p:txBody>
      </p:sp>
      <p:pic>
        <p:nvPicPr>
          <p:cNvPr id="4" name="Picture 3">
            <a:extLst>
              <a:ext uri="{FF2B5EF4-FFF2-40B4-BE49-F238E27FC236}">
                <a16:creationId xmlns:a16="http://schemas.microsoft.com/office/drawing/2014/main" id="{04F95870-0626-6547-AF43-0918E72A6CE8}"/>
              </a:ext>
            </a:extLst>
          </p:cNvPr>
          <p:cNvPicPr>
            <a:picLocks noChangeAspect="1"/>
          </p:cNvPicPr>
          <p:nvPr/>
        </p:nvPicPr>
        <p:blipFill>
          <a:blip r:embed="rId2"/>
          <a:stretch>
            <a:fillRect/>
          </a:stretch>
        </p:blipFill>
        <p:spPr>
          <a:xfrm>
            <a:off x="1257248" y="1395226"/>
            <a:ext cx="6629503" cy="5334000"/>
          </a:xfrm>
          <a:prstGeom prst="rect">
            <a:avLst/>
          </a:prstGeom>
        </p:spPr>
      </p:pic>
    </p:spTree>
    <p:extLst>
      <p:ext uri="{BB962C8B-B14F-4D97-AF65-F5344CB8AC3E}">
        <p14:creationId xmlns:p14="http://schemas.microsoft.com/office/powerpoint/2010/main" val="2587408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8C654-4892-1341-B518-21BFD79774E6}"/>
              </a:ext>
            </a:extLst>
          </p:cNvPr>
          <p:cNvSpPr>
            <a:spLocks noGrp="1"/>
          </p:cNvSpPr>
          <p:nvPr>
            <p:ph type="title"/>
          </p:nvPr>
        </p:nvSpPr>
        <p:spPr/>
        <p:txBody>
          <a:bodyPr/>
          <a:lstStyle/>
          <a:p>
            <a:r>
              <a:rPr lang="en-US" altLang="zh-CN" dirty="0"/>
              <a:t>Running</a:t>
            </a:r>
            <a:r>
              <a:rPr lang="zh-CN" altLang="en-US" dirty="0"/>
              <a:t> </a:t>
            </a:r>
            <a:r>
              <a:rPr lang="en-US" altLang="zh-CN" dirty="0"/>
              <a:t>Time</a:t>
            </a:r>
            <a:endParaRPr lang="en-US" dirty="0"/>
          </a:p>
        </p:txBody>
      </p:sp>
      <p:pic>
        <p:nvPicPr>
          <p:cNvPr id="4" name="Content Placeholder 3">
            <a:extLst>
              <a:ext uri="{FF2B5EF4-FFF2-40B4-BE49-F238E27FC236}">
                <a16:creationId xmlns:a16="http://schemas.microsoft.com/office/drawing/2014/main" id="{AED0CC31-DD97-984E-ABA1-3788A3B1E072}"/>
              </a:ext>
            </a:extLst>
          </p:cNvPr>
          <p:cNvPicPr>
            <a:picLocks noGrp="1" noChangeAspect="1"/>
          </p:cNvPicPr>
          <p:nvPr>
            <p:ph idx="1"/>
          </p:nvPr>
        </p:nvPicPr>
        <p:blipFill>
          <a:blip r:embed="rId2"/>
          <a:stretch>
            <a:fillRect/>
          </a:stretch>
        </p:blipFill>
        <p:spPr>
          <a:xfrm>
            <a:off x="1950569" y="1600200"/>
            <a:ext cx="5242861" cy="4525963"/>
          </a:xfrm>
          <a:prstGeom prst="rect">
            <a:avLst/>
          </a:prstGeom>
        </p:spPr>
      </p:pic>
    </p:spTree>
    <p:extLst>
      <p:ext uri="{BB962C8B-B14F-4D97-AF65-F5344CB8AC3E}">
        <p14:creationId xmlns:p14="http://schemas.microsoft.com/office/powerpoint/2010/main" val="1389584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5A2A7-049A-6E4D-8429-3DD8C143069F}"/>
              </a:ext>
            </a:extLst>
          </p:cNvPr>
          <p:cNvSpPr>
            <a:spLocks noGrp="1"/>
          </p:cNvSpPr>
          <p:nvPr>
            <p:ph type="title"/>
          </p:nvPr>
        </p:nvSpPr>
        <p:spPr/>
        <p:txBody>
          <a:bodyPr/>
          <a:lstStyle/>
          <a:p>
            <a:r>
              <a:rPr lang="en-US" altLang="zh-CN" dirty="0"/>
              <a:t>Real-world</a:t>
            </a:r>
            <a:r>
              <a:rPr lang="zh-CN" altLang="en-US" dirty="0"/>
              <a:t> </a:t>
            </a:r>
            <a:r>
              <a:rPr lang="en-US" altLang="zh-CN" dirty="0"/>
              <a:t>Examples</a:t>
            </a:r>
            <a:endParaRPr lang="en-US" dirty="0"/>
          </a:p>
        </p:txBody>
      </p:sp>
      <p:sp>
        <p:nvSpPr>
          <p:cNvPr id="3" name="Content Placeholder 2">
            <a:extLst>
              <a:ext uri="{FF2B5EF4-FFF2-40B4-BE49-F238E27FC236}">
                <a16:creationId xmlns:a16="http://schemas.microsoft.com/office/drawing/2014/main" id="{AE7A98C5-8320-AE4E-99CF-685041B70352}"/>
              </a:ext>
            </a:extLst>
          </p:cNvPr>
          <p:cNvSpPr>
            <a:spLocks noGrp="1"/>
          </p:cNvSpPr>
          <p:nvPr>
            <p:ph idx="1"/>
          </p:nvPr>
        </p:nvSpPr>
        <p:spPr/>
        <p:txBody>
          <a:bodyPr>
            <a:normAutofit fontScale="70000" lnSpcReduction="20000"/>
          </a:bodyPr>
          <a:lstStyle/>
          <a:p>
            <a:r>
              <a:rPr lang="en-US" altLang="zh-CN" dirty="0"/>
              <a:t>Below</a:t>
            </a:r>
            <a:r>
              <a:rPr lang="zh-CN" altLang="en-US" dirty="0"/>
              <a:t> </a:t>
            </a:r>
            <a:r>
              <a:rPr lang="en-US" altLang="zh-CN" dirty="0"/>
              <a:t>is</a:t>
            </a:r>
            <a:r>
              <a:rPr lang="zh-CN" altLang="en-US" dirty="0"/>
              <a:t> </a:t>
            </a:r>
            <a:r>
              <a:rPr lang="en-US" altLang="zh-CN" dirty="0"/>
              <a:t>a</a:t>
            </a:r>
            <a:r>
              <a:rPr lang="zh-CN" altLang="en-US" dirty="0"/>
              <a:t> </a:t>
            </a:r>
            <a:r>
              <a:rPr lang="en-US" altLang="zh-CN" dirty="0"/>
              <a:t>blog</a:t>
            </a:r>
            <a:r>
              <a:rPr lang="zh-CN" altLang="en-US" dirty="0"/>
              <a:t> </a:t>
            </a:r>
            <a:r>
              <a:rPr lang="en-US" altLang="zh-CN" dirty="0"/>
              <a:t>post</a:t>
            </a:r>
            <a:r>
              <a:rPr lang="zh-CN" altLang="en-US" dirty="0"/>
              <a:t> </a:t>
            </a:r>
            <a:r>
              <a:rPr lang="en-US" altLang="zh-CN" dirty="0"/>
              <a:t>of</a:t>
            </a:r>
            <a:r>
              <a:rPr lang="zh-CN" altLang="en-US" dirty="0"/>
              <a:t> </a:t>
            </a:r>
            <a:r>
              <a:rPr lang="en-US" altLang="zh-CN" dirty="0"/>
              <a:t>a</a:t>
            </a:r>
            <a:r>
              <a:rPr lang="zh-CN" altLang="en-US" dirty="0"/>
              <a:t> </a:t>
            </a:r>
            <a:r>
              <a:rPr lang="en-US" altLang="zh-CN" dirty="0"/>
              <a:t>person</a:t>
            </a:r>
            <a:r>
              <a:rPr lang="zh-CN" altLang="en-US" dirty="0"/>
              <a:t> </a:t>
            </a:r>
            <a:r>
              <a:rPr lang="en-US" altLang="zh-CN" dirty="0"/>
              <a:t>using</a:t>
            </a:r>
            <a:r>
              <a:rPr lang="zh-CN" altLang="en-US" dirty="0"/>
              <a:t> </a:t>
            </a:r>
            <a:r>
              <a:rPr lang="en-US" altLang="zh-CN" dirty="0" err="1"/>
              <a:t>XGBoost</a:t>
            </a:r>
            <a:r>
              <a:rPr lang="zh-CN" altLang="en-US" dirty="0"/>
              <a:t> </a:t>
            </a:r>
            <a:r>
              <a:rPr lang="en-US" altLang="zh-CN" dirty="0"/>
              <a:t>for</a:t>
            </a:r>
            <a:r>
              <a:rPr lang="zh-CN" altLang="en-US" dirty="0"/>
              <a:t> </a:t>
            </a:r>
            <a:r>
              <a:rPr lang="en-US" altLang="zh-CN" dirty="0"/>
              <a:t>the</a:t>
            </a:r>
            <a:r>
              <a:rPr lang="zh-CN" altLang="en-US" dirty="0"/>
              <a:t> </a:t>
            </a:r>
            <a:r>
              <a:rPr lang="en-US" altLang="zh-CN" dirty="0"/>
              <a:t>same</a:t>
            </a:r>
            <a:r>
              <a:rPr lang="zh-CN" altLang="en-US" dirty="0"/>
              <a:t> </a:t>
            </a:r>
            <a:r>
              <a:rPr lang="en-US" altLang="zh-CN" dirty="0"/>
              <a:t>contest</a:t>
            </a:r>
            <a:r>
              <a:rPr lang="zh-CN" altLang="en-US" dirty="0"/>
              <a:t> </a:t>
            </a:r>
            <a:r>
              <a:rPr lang="en-US" altLang="zh-CN" dirty="0"/>
              <a:t>with</a:t>
            </a:r>
            <a:r>
              <a:rPr lang="zh-CN" altLang="en-US" dirty="0"/>
              <a:t> </a:t>
            </a:r>
            <a:r>
              <a:rPr lang="en-US" altLang="zh-CN" dirty="0"/>
              <a:t>proper</a:t>
            </a:r>
            <a:r>
              <a:rPr lang="zh-CN" altLang="en-US" dirty="0"/>
              <a:t> </a:t>
            </a:r>
            <a:r>
              <a:rPr lang="en-US" altLang="zh-CN" dirty="0"/>
              <a:t>feature</a:t>
            </a:r>
            <a:r>
              <a:rPr lang="zh-CN" altLang="en-US" dirty="0"/>
              <a:t> </a:t>
            </a:r>
            <a:r>
              <a:rPr lang="en-US" altLang="zh-CN" dirty="0"/>
              <a:t>engineering</a:t>
            </a:r>
            <a:r>
              <a:rPr lang="zh-CN" altLang="en-US" dirty="0"/>
              <a:t> </a:t>
            </a:r>
            <a:r>
              <a:rPr lang="en-US" altLang="zh-CN" dirty="0"/>
              <a:t>and</a:t>
            </a:r>
            <a:r>
              <a:rPr lang="zh-CN" altLang="en-US" dirty="0"/>
              <a:t> </a:t>
            </a:r>
            <a:r>
              <a:rPr lang="en-US" altLang="zh-CN" dirty="0"/>
              <a:t>parameter</a:t>
            </a:r>
            <a:r>
              <a:rPr lang="zh-CN" altLang="en-US" dirty="0"/>
              <a:t> </a:t>
            </a:r>
            <a:r>
              <a:rPr lang="en-US" altLang="zh-CN" dirty="0"/>
              <a:t>tuning.</a:t>
            </a:r>
            <a:r>
              <a:rPr lang="zh-CN" altLang="en-US" dirty="0"/>
              <a:t> </a:t>
            </a:r>
            <a:endParaRPr lang="en-US" altLang="zh-CN" dirty="0"/>
          </a:p>
          <a:p>
            <a:r>
              <a:rPr lang="en-US" altLang="zh-CN" dirty="0"/>
              <a:t>He</a:t>
            </a:r>
            <a:r>
              <a:rPr lang="zh-CN" altLang="en-US" dirty="0"/>
              <a:t> </a:t>
            </a:r>
            <a:r>
              <a:rPr lang="en-US" altLang="zh-CN" dirty="0"/>
              <a:t>achieves</a:t>
            </a:r>
            <a:r>
              <a:rPr lang="zh-CN" altLang="en-US" dirty="0"/>
              <a:t> </a:t>
            </a:r>
            <a:r>
              <a:rPr lang="en-US" altLang="zh-CN" dirty="0"/>
              <a:t>26th</a:t>
            </a:r>
            <a:r>
              <a:rPr lang="zh-CN" altLang="en-US" dirty="0"/>
              <a:t> </a:t>
            </a:r>
            <a:r>
              <a:rPr lang="en-US" altLang="zh-CN" dirty="0"/>
              <a:t>position</a:t>
            </a:r>
            <a:r>
              <a:rPr lang="zh-CN" altLang="en-US" dirty="0"/>
              <a:t> </a:t>
            </a:r>
            <a:r>
              <a:rPr lang="en-US" altLang="zh-CN" dirty="0"/>
              <a:t>among</a:t>
            </a:r>
            <a:r>
              <a:rPr lang="zh-CN" altLang="en-US" dirty="0"/>
              <a:t> </a:t>
            </a:r>
            <a:r>
              <a:rPr lang="en-US" altLang="zh-CN" dirty="0"/>
              <a:t>all</a:t>
            </a:r>
            <a:r>
              <a:rPr lang="zh-CN" altLang="en-US" dirty="0"/>
              <a:t> </a:t>
            </a:r>
            <a:r>
              <a:rPr lang="en-US" altLang="zh-CN" dirty="0"/>
              <a:t>participants.</a:t>
            </a:r>
            <a:r>
              <a:rPr lang="zh-CN" altLang="en-US" dirty="0"/>
              <a:t> </a:t>
            </a:r>
            <a:endParaRPr lang="en-US" altLang="zh-CN" dirty="0"/>
          </a:p>
          <a:p>
            <a:r>
              <a:rPr lang="en-US" dirty="0">
                <a:hlinkClick r:id="rId2"/>
              </a:rPr>
              <a:t>https://no2147483647.wordpress.com/2014/09/17/winning-solution-of-kaggle-higgs-competition-what-a-single-model-can-do/</a:t>
            </a:r>
            <a:endParaRPr lang="en-US" dirty="0"/>
          </a:p>
          <a:p>
            <a:endParaRPr lang="en-US" dirty="0"/>
          </a:p>
          <a:p>
            <a:endParaRPr lang="en-US" dirty="0"/>
          </a:p>
          <a:p>
            <a:r>
              <a:rPr lang="en-US" altLang="zh-CN" dirty="0"/>
              <a:t>Hyper-parameters:</a:t>
            </a:r>
          </a:p>
          <a:p>
            <a:pPr lvl="1"/>
            <a:r>
              <a:rPr lang="en-US" altLang="zh-CN" dirty="0"/>
              <a:t>Eta</a:t>
            </a:r>
            <a:r>
              <a:rPr lang="zh-CN" altLang="en-US" dirty="0"/>
              <a:t> </a:t>
            </a:r>
            <a:r>
              <a:rPr lang="en-US" altLang="zh-CN" dirty="0"/>
              <a:t>=</a:t>
            </a:r>
            <a:r>
              <a:rPr lang="zh-CN" altLang="en-US" dirty="0"/>
              <a:t> </a:t>
            </a:r>
            <a:r>
              <a:rPr lang="en-US" altLang="zh-CN" dirty="0"/>
              <a:t>0.1</a:t>
            </a:r>
          </a:p>
          <a:p>
            <a:pPr lvl="1"/>
            <a:r>
              <a:rPr lang="en-US" altLang="zh-CN" dirty="0" err="1"/>
              <a:t>Max_depth</a:t>
            </a:r>
            <a:r>
              <a:rPr lang="zh-CN" altLang="en-US" dirty="0"/>
              <a:t> </a:t>
            </a:r>
            <a:r>
              <a:rPr lang="en-US" altLang="zh-CN" dirty="0"/>
              <a:t>=</a:t>
            </a:r>
            <a:r>
              <a:rPr lang="zh-CN" altLang="en-US" dirty="0"/>
              <a:t> </a:t>
            </a:r>
            <a:r>
              <a:rPr lang="en-US" altLang="zh-CN" dirty="0"/>
              <a:t>9</a:t>
            </a:r>
          </a:p>
          <a:p>
            <a:pPr lvl="1"/>
            <a:r>
              <a:rPr lang="en-US" altLang="zh-CN" dirty="0" err="1"/>
              <a:t>Sub_sample</a:t>
            </a:r>
            <a:r>
              <a:rPr lang="zh-CN" altLang="en-US" dirty="0"/>
              <a:t> </a:t>
            </a:r>
            <a:r>
              <a:rPr lang="en-US" altLang="zh-CN" dirty="0"/>
              <a:t>=</a:t>
            </a:r>
            <a:r>
              <a:rPr lang="zh-CN" altLang="en-US" dirty="0"/>
              <a:t> </a:t>
            </a:r>
            <a:r>
              <a:rPr lang="en-US" altLang="zh-CN" dirty="0"/>
              <a:t>0.9</a:t>
            </a:r>
          </a:p>
          <a:p>
            <a:pPr lvl="1"/>
            <a:r>
              <a:rPr lang="en-US" altLang="zh-CN" dirty="0" err="1"/>
              <a:t>Num_rounds</a:t>
            </a:r>
            <a:r>
              <a:rPr lang="zh-CN" altLang="en-US" dirty="0"/>
              <a:t> </a:t>
            </a:r>
            <a:r>
              <a:rPr lang="en-US" altLang="zh-CN" dirty="0"/>
              <a:t>=</a:t>
            </a:r>
            <a:r>
              <a:rPr lang="zh-CN" altLang="en-US" dirty="0"/>
              <a:t> </a:t>
            </a:r>
            <a:r>
              <a:rPr lang="en-US" altLang="zh-CN" dirty="0"/>
              <a:t>3000</a:t>
            </a:r>
            <a:endParaRPr lang="en-US" dirty="0"/>
          </a:p>
        </p:txBody>
      </p:sp>
    </p:spTree>
    <p:extLst>
      <p:ext uri="{BB962C8B-B14F-4D97-AF65-F5344CB8AC3E}">
        <p14:creationId xmlns:p14="http://schemas.microsoft.com/office/powerpoint/2010/main" val="3848498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0E8A0-5AA2-5F40-B72F-2AA798842B5D}"/>
              </a:ext>
            </a:extLst>
          </p:cNvPr>
          <p:cNvSpPr>
            <a:spLocks noGrp="1"/>
          </p:cNvSpPr>
          <p:nvPr>
            <p:ph type="title"/>
          </p:nvPr>
        </p:nvSpPr>
        <p:spPr/>
        <p:txBody>
          <a:bodyPr/>
          <a:lstStyle/>
          <a:p>
            <a:r>
              <a:rPr lang="en-US" altLang="zh-CN" dirty="0"/>
              <a:t>Parameter</a:t>
            </a:r>
            <a:r>
              <a:rPr lang="zh-CN" altLang="en-US" dirty="0"/>
              <a:t> </a:t>
            </a:r>
            <a:r>
              <a:rPr lang="en-US" altLang="zh-CN" dirty="0"/>
              <a:t>Tuning</a:t>
            </a:r>
            <a:endParaRPr lang="en-US" dirty="0"/>
          </a:p>
        </p:txBody>
      </p:sp>
      <p:sp>
        <p:nvSpPr>
          <p:cNvPr id="3" name="Content Placeholder 2">
            <a:extLst>
              <a:ext uri="{FF2B5EF4-FFF2-40B4-BE49-F238E27FC236}">
                <a16:creationId xmlns:a16="http://schemas.microsoft.com/office/drawing/2014/main" id="{F103D03C-50F7-224D-883D-57DE1EE1201F}"/>
              </a:ext>
            </a:extLst>
          </p:cNvPr>
          <p:cNvSpPr>
            <a:spLocks noGrp="1"/>
          </p:cNvSpPr>
          <p:nvPr>
            <p:ph idx="1"/>
          </p:nvPr>
        </p:nvSpPr>
        <p:spPr/>
        <p:txBody>
          <a:bodyPr/>
          <a:lstStyle/>
          <a:p>
            <a:r>
              <a:rPr lang="en-US" altLang="zh-CN" dirty="0"/>
              <a:t>General</a:t>
            </a:r>
            <a:r>
              <a:rPr lang="zh-CN" altLang="en-US" dirty="0"/>
              <a:t> </a:t>
            </a:r>
            <a:r>
              <a:rPr lang="en-US" altLang="zh-CN" dirty="0"/>
              <a:t>Parameters:</a:t>
            </a:r>
          </a:p>
          <a:p>
            <a:pPr lvl="1"/>
            <a:r>
              <a:rPr lang="en-US" altLang="zh-CN" b="1" dirty="0" err="1"/>
              <a:t>nthread</a:t>
            </a:r>
            <a:r>
              <a:rPr lang="en-US" altLang="zh-CN" dirty="0"/>
              <a:t>:</a:t>
            </a:r>
            <a:r>
              <a:rPr lang="zh-CN" altLang="en-US" dirty="0"/>
              <a:t> </a:t>
            </a:r>
            <a:r>
              <a:rPr lang="en-US" altLang="zh-CN" dirty="0"/>
              <a:t>Number</a:t>
            </a:r>
            <a:r>
              <a:rPr lang="zh-CN" altLang="en-US" dirty="0"/>
              <a:t> </a:t>
            </a:r>
            <a:r>
              <a:rPr lang="en-US" altLang="zh-CN" dirty="0"/>
              <a:t>of</a:t>
            </a:r>
            <a:r>
              <a:rPr lang="zh-CN" altLang="en-US" dirty="0"/>
              <a:t> </a:t>
            </a:r>
            <a:r>
              <a:rPr lang="en-US" altLang="zh-CN" dirty="0"/>
              <a:t>parallel</a:t>
            </a:r>
            <a:r>
              <a:rPr lang="zh-CN" altLang="en-US" dirty="0"/>
              <a:t> </a:t>
            </a:r>
            <a:r>
              <a:rPr lang="en-US" altLang="zh-CN" dirty="0"/>
              <a:t>threads</a:t>
            </a:r>
          </a:p>
          <a:p>
            <a:pPr lvl="1"/>
            <a:r>
              <a:rPr lang="en-US" altLang="zh-CN" b="1" dirty="0"/>
              <a:t>booster</a:t>
            </a:r>
            <a:r>
              <a:rPr lang="en-US" altLang="zh-CN" dirty="0"/>
              <a:t>:</a:t>
            </a:r>
          </a:p>
          <a:p>
            <a:pPr lvl="2"/>
            <a:r>
              <a:rPr lang="en-US" altLang="zh-CN" b="1" dirty="0" err="1"/>
              <a:t>gbtree</a:t>
            </a:r>
            <a:r>
              <a:rPr lang="en-US" altLang="zh-CN" dirty="0"/>
              <a:t>:</a:t>
            </a:r>
            <a:r>
              <a:rPr lang="zh-CN" altLang="en-US" dirty="0"/>
              <a:t> </a:t>
            </a:r>
            <a:r>
              <a:rPr lang="en-US" altLang="zh-CN" dirty="0"/>
              <a:t>tree-based</a:t>
            </a:r>
            <a:r>
              <a:rPr lang="zh-CN" altLang="en-US" dirty="0"/>
              <a:t> </a:t>
            </a:r>
            <a:r>
              <a:rPr lang="en-US" altLang="zh-CN" dirty="0"/>
              <a:t>model</a:t>
            </a:r>
          </a:p>
          <a:p>
            <a:pPr lvl="2"/>
            <a:r>
              <a:rPr lang="en-US" altLang="zh-CN" b="1" dirty="0" err="1"/>
              <a:t>gblinear</a:t>
            </a:r>
            <a:r>
              <a:rPr lang="en-US" altLang="zh-CN" dirty="0"/>
              <a:t>:</a:t>
            </a:r>
            <a:r>
              <a:rPr lang="zh-CN" altLang="en-US" dirty="0"/>
              <a:t> </a:t>
            </a:r>
            <a:r>
              <a:rPr lang="en-US" altLang="zh-CN" dirty="0"/>
              <a:t>linear</a:t>
            </a:r>
            <a:r>
              <a:rPr lang="zh-CN" altLang="en-US" dirty="0"/>
              <a:t> </a:t>
            </a:r>
            <a:r>
              <a:rPr lang="en-US" altLang="zh-CN" dirty="0"/>
              <a:t>function</a:t>
            </a:r>
            <a:endParaRPr lang="en-US" dirty="0"/>
          </a:p>
        </p:txBody>
      </p:sp>
    </p:spTree>
    <p:extLst>
      <p:ext uri="{BB962C8B-B14F-4D97-AF65-F5344CB8AC3E}">
        <p14:creationId xmlns:p14="http://schemas.microsoft.com/office/powerpoint/2010/main" val="2867944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07280-E1BA-714D-9750-BAFA6B6F7BCD}"/>
              </a:ext>
            </a:extLst>
          </p:cNvPr>
          <p:cNvSpPr>
            <a:spLocks noGrp="1"/>
          </p:cNvSpPr>
          <p:nvPr>
            <p:ph type="title"/>
          </p:nvPr>
        </p:nvSpPr>
        <p:spPr/>
        <p:txBody>
          <a:bodyPr/>
          <a:lstStyle/>
          <a:p>
            <a:r>
              <a:rPr lang="en-US" altLang="zh-CN" dirty="0"/>
              <a:t>Parameter</a:t>
            </a:r>
            <a:r>
              <a:rPr lang="zh-CN" altLang="en-US" dirty="0"/>
              <a:t> </a:t>
            </a:r>
            <a:r>
              <a:rPr lang="en-US" altLang="zh-CN" dirty="0"/>
              <a:t>Tuning</a:t>
            </a:r>
            <a:endParaRPr lang="en-US" dirty="0"/>
          </a:p>
        </p:txBody>
      </p:sp>
      <p:sp>
        <p:nvSpPr>
          <p:cNvPr id="3" name="Content Placeholder 2">
            <a:extLst>
              <a:ext uri="{FF2B5EF4-FFF2-40B4-BE49-F238E27FC236}">
                <a16:creationId xmlns:a16="http://schemas.microsoft.com/office/drawing/2014/main" id="{85E62A3C-C084-F248-A95E-A42F29EAB19C}"/>
              </a:ext>
            </a:extLst>
          </p:cNvPr>
          <p:cNvSpPr>
            <a:spLocks noGrp="1"/>
          </p:cNvSpPr>
          <p:nvPr>
            <p:ph idx="1"/>
          </p:nvPr>
        </p:nvSpPr>
        <p:spPr/>
        <p:txBody>
          <a:bodyPr>
            <a:normAutofit fontScale="85000" lnSpcReduction="20000"/>
          </a:bodyPr>
          <a:lstStyle/>
          <a:p>
            <a:r>
              <a:rPr lang="en-US" dirty="0"/>
              <a:t>Parameter for Tree Booster:</a:t>
            </a:r>
          </a:p>
          <a:p>
            <a:pPr lvl="1"/>
            <a:r>
              <a:rPr lang="en-US" b="1" dirty="0"/>
              <a:t>eta:</a:t>
            </a:r>
          </a:p>
          <a:p>
            <a:pPr lvl="2"/>
            <a:r>
              <a:rPr lang="en-US" dirty="0"/>
              <a:t>Step size shrinkage used in update to prevents overfitting.</a:t>
            </a:r>
          </a:p>
          <a:p>
            <a:pPr lvl="2"/>
            <a:r>
              <a:rPr lang="en-US" dirty="0"/>
              <a:t>Range in [0, 1], default 0.3</a:t>
            </a:r>
          </a:p>
          <a:p>
            <a:pPr lvl="1"/>
            <a:r>
              <a:rPr lang="en-US" b="1" dirty="0"/>
              <a:t>gamma:</a:t>
            </a:r>
          </a:p>
          <a:p>
            <a:pPr lvl="2"/>
            <a:r>
              <a:rPr lang="en-US" dirty="0"/>
              <a:t>Minimum loss reduction required to make a split</a:t>
            </a:r>
          </a:p>
          <a:p>
            <a:pPr lvl="2"/>
            <a:r>
              <a:rPr lang="en-US" dirty="0"/>
              <a:t>Range [0, </a:t>
            </a:r>
            <a:r>
              <a:rPr lang="en-US" dirty="0" err="1"/>
              <a:t>infy</a:t>
            </a:r>
            <a:r>
              <a:rPr lang="en-US" dirty="0"/>
              <a:t>], default 0</a:t>
            </a:r>
            <a:endParaRPr lang="en-US" b="1" dirty="0"/>
          </a:p>
          <a:p>
            <a:pPr lvl="1"/>
            <a:r>
              <a:rPr lang="en-US" b="1" dirty="0" err="1"/>
              <a:t>max_depth</a:t>
            </a:r>
            <a:r>
              <a:rPr lang="en-US" b="1" dirty="0"/>
              <a:t>:</a:t>
            </a:r>
          </a:p>
          <a:p>
            <a:pPr lvl="2"/>
            <a:r>
              <a:rPr lang="en-US" dirty="0"/>
              <a:t>Maximum depth of a tree, default 6.</a:t>
            </a:r>
          </a:p>
          <a:p>
            <a:pPr lvl="1"/>
            <a:r>
              <a:rPr lang="en-US" b="1" dirty="0"/>
              <a:t>subsample</a:t>
            </a:r>
          </a:p>
          <a:p>
            <a:pPr lvl="2"/>
            <a:r>
              <a:rPr lang="en-US" dirty="0"/>
              <a:t>Subsample ratio of the training instance, default 1.</a:t>
            </a:r>
          </a:p>
          <a:p>
            <a:pPr lvl="1"/>
            <a:r>
              <a:rPr lang="en-US" b="1" dirty="0" err="1"/>
              <a:t>Colsample_bytree</a:t>
            </a:r>
            <a:endParaRPr lang="en-US" b="1" dirty="0"/>
          </a:p>
          <a:p>
            <a:pPr lvl="2"/>
            <a:r>
              <a:rPr lang="en-US" dirty="0"/>
              <a:t>Subsample ratio of columns when constructing a tree, default 1.</a:t>
            </a:r>
          </a:p>
        </p:txBody>
      </p:sp>
    </p:spTree>
    <p:extLst>
      <p:ext uri="{BB962C8B-B14F-4D97-AF65-F5344CB8AC3E}">
        <p14:creationId xmlns:p14="http://schemas.microsoft.com/office/powerpoint/2010/main" val="3340249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1441B-8DA8-5747-8D6C-CFBB5B35EB47}"/>
              </a:ext>
            </a:extLst>
          </p:cNvPr>
          <p:cNvSpPr>
            <a:spLocks noGrp="1"/>
          </p:cNvSpPr>
          <p:nvPr>
            <p:ph type="title"/>
          </p:nvPr>
        </p:nvSpPr>
        <p:spPr/>
        <p:txBody>
          <a:bodyPr/>
          <a:lstStyle/>
          <a:p>
            <a:r>
              <a:rPr lang="en-US" altLang="zh-CN" dirty="0"/>
              <a:t>Parameter</a:t>
            </a:r>
            <a:r>
              <a:rPr lang="zh-CN" altLang="en-US" dirty="0"/>
              <a:t> </a:t>
            </a:r>
            <a:r>
              <a:rPr lang="en-US" altLang="zh-CN" dirty="0"/>
              <a:t>Tuning</a:t>
            </a:r>
            <a:endParaRPr lang="en-US" dirty="0"/>
          </a:p>
        </p:txBody>
      </p:sp>
      <p:sp>
        <p:nvSpPr>
          <p:cNvPr id="3" name="Content Placeholder 2">
            <a:extLst>
              <a:ext uri="{FF2B5EF4-FFF2-40B4-BE49-F238E27FC236}">
                <a16:creationId xmlns:a16="http://schemas.microsoft.com/office/drawing/2014/main" id="{5862C546-F1C5-9E40-9810-40D379A30CE2}"/>
              </a:ext>
            </a:extLst>
          </p:cNvPr>
          <p:cNvSpPr>
            <a:spLocks noGrp="1"/>
          </p:cNvSpPr>
          <p:nvPr>
            <p:ph idx="1"/>
          </p:nvPr>
        </p:nvSpPr>
        <p:spPr/>
        <p:txBody>
          <a:bodyPr/>
          <a:lstStyle/>
          <a:p>
            <a:r>
              <a:rPr lang="en-US" dirty="0"/>
              <a:t>Parameter for linear booster:</a:t>
            </a:r>
          </a:p>
          <a:p>
            <a:pPr lvl="1"/>
            <a:r>
              <a:rPr lang="en-US" b="1" dirty="0"/>
              <a:t>lambda</a:t>
            </a:r>
            <a:r>
              <a:rPr lang="en-US" dirty="0"/>
              <a:t>:</a:t>
            </a:r>
          </a:p>
          <a:p>
            <a:pPr lvl="2"/>
            <a:r>
              <a:rPr lang="en-US" dirty="0"/>
              <a:t>L2 regularization term on weights, default 0</a:t>
            </a:r>
          </a:p>
          <a:p>
            <a:pPr lvl="1"/>
            <a:r>
              <a:rPr lang="en-US" b="1" dirty="0"/>
              <a:t>alpha</a:t>
            </a:r>
            <a:r>
              <a:rPr lang="en-US" dirty="0"/>
              <a:t>:</a:t>
            </a:r>
          </a:p>
          <a:p>
            <a:pPr lvl="2"/>
            <a:r>
              <a:rPr lang="en-US" dirty="0"/>
              <a:t>L1 regularization term on weights, default 0</a:t>
            </a:r>
          </a:p>
          <a:p>
            <a:pPr lvl="1"/>
            <a:r>
              <a:rPr lang="en-US" b="1" dirty="0" err="1"/>
              <a:t>lambda_bias</a:t>
            </a:r>
            <a:r>
              <a:rPr lang="en-US" b="1" dirty="0"/>
              <a:t>:</a:t>
            </a:r>
          </a:p>
          <a:p>
            <a:pPr lvl="2"/>
            <a:r>
              <a:rPr lang="en-US" dirty="0"/>
              <a:t>L2 regularization term on bias, default 0</a:t>
            </a:r>
          </a:p>
          <a:p>
            <a:pPr lvl="1"/>
            <a:endParaRPr lang="en-US" dirty="0"/>
          </a:p>
        </p:txBody>
      </p:sp>
    </p:spTree>
    <p:extLst>
      <p:ext uri="{BB962C8B-B14F-4D97-AF65-F5344CB8AC3E}">
        <p14:creationId xmlns:p14="http://schemas.microsoft.com/office/powerpoint/2010/main" val="3342971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764B0-3469-0146-B193-4A2D256FE706}"/>
              </a:ext>
            </a:extLst>
          </p:cNvPr>
          <p:cNvSpPr>
            <a:spLocks noGrp="1"/>
          </p:cNvSpPr>
          <p:nvPr>
            <p:ph type="title"/>
          </p:nvPr>
        </p:nvSpPr>
        <p:spPr/>
        <p:txBody>
          <a:bodyPr/>
          <a:lstStyle/>
          <a:p>
            <a:r>
              <a:rPr lang="en-US" altLang="zh-CN" dirty="0"/>
              <a:t>Parameter</a:t>
            </a:r>
            <a:r>
              <a:rPr lang="zh-CN" altLang="en-US" dirty="0"/>
              <a:t> </a:t>
            </a:r>
            <a:r>
              <a:rPr lang="en-US" altLang="zh-CN" dirty="0"/>
              <a:t>Tuning</a:t>
            </a:r>
            <a:endParaRPr lang="en-US" b="1" dirty="0"/>
          </a:p>
        </p:txBody>
      </p:sp>
      <p:sp>
        <p:nvSpPr>
          <p:cNvPr id="3" name="Content Placeholder 2">
            <a:extLst>
              <a:ext uri="{FF2B5EF4-FFF2-40B4-BE49-F238E27FC236}">
                <a16:creationId xmlns:a16="http://schemas.microsoft.com/office/drawing/2014/main" id="{B023EA34-9963-3041-A590-023BAC2E8452}"/>
              </a:ext>
            </a:extLst>
          </p:cNvPr>
          <p:cNvSpPr>
            <a:spLocks noGrp="1"/>
          </p:cNvSpPr>
          <p:nvPr>
            <p:ph idx="1"/>
          </p:nvPr>
        </p:nvSpPr>
        <p:spPr/>
        <p:txBody>
          <a:bodyPr/>
          <a:lstStyle/>
          <a:p>
            <a:r>
              <a:rPr lang="en-US" dirty="0"/>
              <a:t>Parameters for Objectives:</a:t>
            </a:r>
          </a:p>
          <a:p>
            <a:pPr lvl="1"/>
            <a:r>
              <a:rPr lang="en-US" dirty="0"/>
              <a:t>“</a:t>
            </a:r>
            <a:r>
              <a:rPr lang="en-US" b="1" dirty="0" err="1"/>
              <a:t>reg:linear</a:t>
            </a:r>
            <a:r>
              <a:rPr lang="en-US" dirty="0"/>
              <a:t>”: linear regression, default option.</a:t>
            </a:r>
          </a:p>
          <a:p>
            <a:pPr lvl="1"/>
            <a:r>
              <a:rPr lang="en-US" dirty="0"/>
              <a:t>“</a:t>
            </a:r>
            <a:r>
              <a:rPr lang="en-US" b="1" dirty="0" err="1"/>
              <a:t>binary:logistic</a:t>
            </a:r>
            <a:r>
              <a:rPr lang="en-US" dirty="0"/>
              <a:t>”, logistic regression for binary classification, output probability.</a:t>
            </a:r>
          </a:p>
          <a:p>
            <a:pPr lvl="1"/>
            <a:r>
              <a:rPr lang="en-US" dirty="0"/>
              <a:t>“</a:t>
            </a:r>
            <a:r>
              <a:rPr lang="en-US" b="1" dirty="0" err="1"/>
              <a:t>multi:softmax</a:t>
            </a:r>
            <a:r>
              <a:rPr lang="en-US" dirty="0"/>
              <a:t>”, multiclass classification using the </a:t>
            </a:r>
            <a:r>
              <a:rPr lang="en-US" dirty="0" err="1"/>
              <a:t>softmax</a:t>
            </a:r>
            <a:r>
              <a:rPr lang="en-US" dirty="0"/>
              <a:t> objective, need to specify </a:t>
            </a:r>
            <a:r>
              <a:rPr lang="en-US" b="1" dirty="0" err="1"/>
              <a:t>num_class</a:t>
            </a:r>
            <a:endParaRPr lang="en-US" b="1" dirty="0"/>
          </a:p>
          <a:p>
            <a:pPr lvl="1"/>
            <a:r>
              <a:rPr lang="en-US" dirty="0"/>
              <a:t>User specified objective.</a:t>
            </a:r>
          </a:p>
        </p:txBody>
      </p:sp>
    </p:spTree>
    <p:extLst>
      <p:ext uri="{BB962C8B-B14F-4D97-AF65-F5344CB8AC3E}">
        <p14:creationId xmlns:p14="http://schemas.microsoft.com/office/powerpoint/2010/main" val="2201923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XGBOOST</a:t>
            </a:r>
            <a:endParaRPr lang="en-US" dirty="0"/>
          </a:p>
        </p:txBody>
      </p:sp>
      <p:sp>
        <p:nvSpPr>
          <p:cNvPr id="3" name="Content Placeholder 2"/>
          <p:cNvSpPr>
            <a:spLocks noGrp="1"/>
          </p:cNvSpPr>
          <p:nvPr>
            <p:ph idx="1"/>
          </p:nvPr>
        </p:nvSpPr>
        <p:spPr/>
        <p:txBody>
          <a:bodyPr>
            <a:normAutofit/>
          </a:bodyPr>
          <a:lstStyle/>
          <a:p>
            <a:r>
              <a:rPr lang="en-US" altLang="zh-CN" dirty="0"/>
              <a:t>Introduction</a:t>
            </a:r>
          </a:p>
          <a:p>
            <a:r>
              <a:rPr lang="en-US" altLang="zh-CN" dirty="0"/>
              <a:t>Basic</a:t>
            </a:r>
            <a:r>
              <a:rPr lang="zh-CN" altLang="en-US" dirty="0"/>
              <a:t> </a:t>
            </a:r>
            <a:r>
              <a:rPr lang="en-US" altLang="zh-CN" dirty="0"/>
              <a:t>Walkthrough</a:t>
            </a:r>
          </a:p>
          <a:p>
            <a:r>
              <a:rPr lang="en-US" altLang="zh-CN" dirty="0"/>
              <a:t>Real</a:t>
            </a:r>
            <a:r>
              <a:rPr lang="zh-CN" altLang="en-US" dirty="0"/>
              <a:t> </a:t>
            </a:r>
            <a:r>
              <a:rPr lang="en-US" altLang="zh-CN" dirty="0"/>
              <a:t>World</a:t>
            </a:r>
            <a:r>
              <a:rPr lang="zh-CN" altLang="en-US" dirty="0"/>
              <a:t> </a:t>
            </a:r>
            <a:r>
              <a:rPr lang="en-US" altLang="zh-CN" dirty="0"/>
              <a:t>Application</a:t>
            </a:r>
          </a:p>
          <a:p>
            <a:r>
              <a:rPr lang="en-US" altLang="zh-CN" dirty="0"/>
              <a:t>Tuning</a:t>
            </a:r>
          </a:p>
        </p:txBody>
      </p:sp>
    </p:spTree>
    <p:extLst>
      <p:ext uri="{BB962C8B-B14F-4D97-AF65-F5344CB8AC3E}">
        <p14:creationId xmlns:p14="http://schemas.microsoft.com/office/powerpoint/2010/main" val="2059319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6D86C-40C0-F04D-AC7A-FF42FFCCCCCF}"/>
              </a:ext>
            </a:extLst>
          </p:cNvPr>
          <p:cNvSpPr>
            <a:spLocks noGrp="1"/>
          </p:cNvSpPr>
          <p:nvPr>
            <p:ph type="title"/>
          </p:nvPr>
        </p:nvSpPr>
        <p:spPr/>
        <p:txBody>
          <a:bodyPr/>
          <a:lstStyle/>
          <a:p>
            <a:r>
              <a:rPr lang="en-US" altLang="zh-CN" dirty="0"/>
              <a:t>Parameter</a:t>
            </a:r>
            <a:r>
              <a:rPr lang="zh-CN" altLang="en-US" dirty="0"/>
              <a:t> </a:t>
            </a:r>
            <a:r>
              <a:rPr lang="en-US" altLang="zh-CN" dirty="0"/>
              <a:t>Tuning</a:t>
            </a:r>
            <a:endParaRPr lang="en-US" dirty="0"/>
          </a:p>
        </p:txBody>
      </p:sp>
      <p:sp>
        <p:nvSpPr>
          <p:cNvPr id="3" name="Content Placeholder 2">
            <a:extLst>
              <a:ext uri="{FF2B5EF4-FFF2-40B4-BE49-F238E27FC236}">
                <a16:creationId xmlns:a16="http://schemas.microsoft.com/office/drawing/2014/main" id="{73866F8E-F645-134A-A615-C209F9E2FFC6}"/>
              </a:ext>
            </a:extLst>
          </p:cNvPr>
          <p:cNvSpPr>
            <a:spLocks noGrp="1"/>
          </p:cNvSpPr>
          <p:nvPr>
            <p:ph idx="1"/>
          </p:nvPr>
        </p:nvSpPr>
        <p:spPr/>
        <p:txBody>
          <a:bodyPr/>
          <a:lstStyle/>
          <a:p>
            <a:r>
              <a:rPr lang="en-US" dirty="0"/>
              <a:t>Evaluation Metric:</a:t>
            </a:r>
          </a:p>
          <a:p>
            <a:pPr lvl="1"/>
            <a:r>
              <a:rPr lang="en-US" dirty="0" err="1"/>
              <a:t>rmse</a:t>
            </a:r>
            <a:endParaRPr lang="en-US" dirty="0"/>
          </a:p>
          <a:p>
            <a:pPr lvl="1"/>
            <a:r>
              <a:rPr lang="en-US" dirty="0" err="1"/>
              <a:t>logloss</a:t>
            </a:r>
            <a:endParaRPr lang="en-US" dirty="0"/>
          </a:p>
          <a:p>
            <a:pPr lvl="1"/>
            <a:r>
              <a:rPr lang="en-US" dirty="0"/>
              <a:t>error</a:t>
            </a:r>
          </a:p>
          <a:p>
            <a:pPr lvl="1"/>
            <a:r>
              <a:rPr lang="en-US" dirty="0" err="1"/>
              <a:t>auc</a:t>
            </a:r>
            <a:endParaRPr lang="en-US" dirty="0"/>
          </a:p>
          <a:p>
            <a:pPr lvl="1"/>
            <a:r>
              <a:rPr lang="en-US" dirty="0" err="1"/>
              <a:t>merror</a:t>
            </a:r>
            <a:endParaRPr lang="en-US" dirty="0"/>
          </a:p>
          <a:p>
            <a:pPr lvl="1"/>
            <a:r>
              <a:rPr lang="en-US" dirty="0" err="1"/>
              <a:t>mlogloss</a:t>
            </a:r>
            <a:endParaRPr lang="en-US" dirty="0"/>
          </a:p>
          <a:p>
            <a:pPr lvl="1"/>
            <a:r>
              <a:rPr lang="en-US" dirty="0"/>
              <a:t>User specified evaluation metric</a:t>
            </a:r>
          </a:p>
        </p:txBody>
      </p:sp>
    </p:spTree>
    <p:extLst>
      <p:ext uri="{BB962C8B-B14F-4D97-AF65-F5344CB8AC3E}">
        <p14:creationId xmlns:p14="http://schemas.microsoft.com/office/powerpoint/2010/main" val="3629653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F9199-27A8-6346-8E39-477017B6F396}"/>
              </a:ext>
            </a:extLst>
          </p:cNvPr>
          <p:cNvSpPr>
            <a:spLocks noGrp="1"/>
          </p:cNvSpPr>
          <p:nvPr>
            <p:ph type="title"/>
          </p:nvPr>
        </p:nvSpPr>
        <p:spPr/>
        <p:txBody>
          <a:bodyPr/>
          <a:lstStyle/>
          <a:p>
            <a:r>
              <a:rPr lang="en-US" dirty="0"/>
              <a:t>Guide on Parameter Tuning</a:t>
            </a:r>
          </a:p>
        </p:txBody>
      </p:sp>
      <p:sp>
        <p:nvSpPr>
          <p:cNvPr id="3" name="Content Placeholder 2">
            <a:extLst>
              <a:ext uri="{FF2B5EF4-FFF2-40B4-BE49-F238E27FC236}">
                <a16:creationId xmlns:a16="http://schemas.microsoft.com/office/drawing/2014/main" id="{A01ED704-57D2-EB4E-853F-0D07FFA904CD}"/>
              </a:ext>
            </a:extLst>
          </p:cNvPr>
          <p:cNvSpPr>
            <a:spLocks noGrp="1"/>
          </p:cNvSpPr>
          <p:nvPr>
            <p:ph idx="1"/>
          </p:nvPr>
        </p:nvSpPr>
        <p:spPr/>
        <p:txBody>
          <a:bodyPr>
            <a:normAutofit fontScale="85000" lnSpcReduction="20000"/>
          </a:bodyPr>
          <a:lstStyle/>
          <a:p>
            <a:r>
              <a:rPr lang="en-US" dirty="0"/>
              <a:t>It is almost impossible to give a set of universal optimal parameters. </a:t>
            </a:r>
          </a:p>
          <a:p>
            <a:r>
              <a:rPr lang="en-US" b="1" dirty="0"/>
              <a:t>The key points:</a:t>
            </a:r>
          </a:p>
          <a:p>
            <a:pPr lvl="1"/>
            <a:r>
              <a:rPr lang="en-US" dirty="0"/>
              <a:t>Control Overfitting</a:t>
            </a:r>
          </a:p>
          <a:p>
            <a:pPr lvl="1"/>
            <a:r>
              <a:rPr lang="en-US" dirty="0"/>
              <a:t>Deal with Imbalanced data</a:t>
            </a:r>
          </a:p>
          <a:p>
            <a:pPr lvl="1"/>
            <a:r>
              <a:rPr lang="en-US" dirty="0"/>
              <a:t>Trust the cross validation</a:t>
            </a:r>
          </a:p>
          <a:p>
            <a:pPr lvl="1"/>
            <a:endParaRPr lang="en-US" dirty="0"/>
          </a:p>
          <a:p>
            <a:r>
              <a:rPr lang="en-US" b="1" dirty="0"/>
              <a:t>Ways to control overfitting:</a:t>
            </a:r>
          </a:p>
          <a:p>
            <a:pPr lvl="1"/>
            <a:r>
              <a:rPr lang="en-US" dirty="0"/>
              <a:t>Controlling the model complexity:</a:t>
            </a:r>
          </a:p>
          <a:p>
            <a:pPr lvl="2"/>
            <a:r>
              <a:rPr lang="en-US" dirty="0" err="1"/>
              <a:t>max_depth</a:t>
            </a:r>
            <a:r>
              <a:rPr lang="en-US" dirty="0"/>
              <a:t>, gamma</a:t>
            </a:r>
          </a:p>
          <a:p>
            <a:pPr lvl="1"/>
            <a:r>
              <a:rPr lang="en-US" dirty="0"/>
              <a:t>Robust to noise:</a:t>
            </a:r>
          </a:p>
          <a:p>
            <a:pPr lvl="2"/>
            <a:r>
              <a:rPr lang="en-US" dirty="0"/>
              <a:t>Subsample, </a:t>
            </a:r>
            <a:r>
              <a:rPr lang="en-US" dirty="0" err="1"/>
              <a:t>colsample_bytree</a:t>
            </a:r>
            <a:endParaRPr lang="en-US" dirty="0"/>
          </a:p>
          <a:p>
            <a:endParaRPr lang="en-US" b="1" dirty="0"/>
          </a:p>
        </p:txBody>
      </p:sp>
    </p:spTree>
    <p:extLst>
      <p:ext uri="{BB962C8B-B14F-4D97-AF65-F5344CB8AC3E}">
        <p14:creationId xmlns:p14="http://schemas.microsoft.com/office/powerpoint/2010/main" val="1636092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9234-2725-104D-93DA-34ED90F9D453}"/>
              </a:ext>
            </a:extLst>
          </p:cNvPr>
          <p:cNvSpPr>
            <a:spLocks noGrp="1"/>
          </p:cNvSpPr>
          <p:nvPr>
            <p:ph type="title"/>
          </p:nvPr>
        </p:nvSpPr>
        <p:spPr/>
        <p:txBody>
          <a:bodyPr/>
          <a:lstStyle/>
          <a:p>
            <a:r>
              <a:rPr lang="en-US" dirty="0"/>
              <a:t>Guide on Parameter Tuning</a:t>
            </a:r>
          </a:p>
        </p:txBody>
      </p:sp>
      <p:sp>
        <p:nvSpPr>
          <p:cNvPr id="3" name="Content Placeholder 2">
            <a:extLst>
              <a:ext uri="{FF2B5EF4-FFF2-40B4-BE49-F238E27FC236}">
                <a16:creationId xmlns:a16="http://schemas.microsoft.com/office/drawing/2014/main" id="{A0CA9DD6-2345-4D4B-8251-D6D97BE3C5D3}"/>
              </a:ext>
            </a:extLst>
          </p:cNvPr>
          <p:cNvSpPr>
            <a:spLocks noGrp="1"/>
          </p:cNvSpPr>
          <p:nvPr>
            <p:ph idx="1"/>
          </p:nvPr>
        </p:nvSpPr>
        <p:spPr/>
        <p:txBody>
          <a:bodyPr>
            <a:normAutofit fontScale="92500" lnSpcReduction="20000"/>
          </a:bodyPr>
          <a:lstStyle/>
          <a:p>
            <a:r>
              <a:rPr lang="en-US" b="1" dirty="0"/>
              <a:t>Scaling the data if it is imbalanced:</a:t>
            </a:r>
          </a:p>
          <a:p>
            <a:pPr lvl="1"/>
            <a:r>
              <a:rPr lang="en-US" dirty="0"/>
              <a:t>Balance the positive and negative weights, by </a:t>
            </a:r>
            <a:r>
              <a:rPr lang="en-US" dirty="0" err="1"/>
              <a:t>scale_pos_weight</a:t>
            </a:r>
            <a:endParaRPr lang="en-US" dirty="0"/>
          </a:p>
          <a:p>
            <a:pPr lvl="1"/>
            <a:r>
              <a:rPr lang="en-US" dirty="0"/>
              <a:t>Use “</a:t>
            </a:r>
            <a:r>
              <a:rPr lang="en-US" dirty="0" err="1"/>
              <a:t>auc</a:t>
            </a:r>
            <a:r>
              <a:rPr lang="en-US" dirty="0"/>
              <a:t>” as the evaluation metric</a:t>
            </a:r>
          </a:p>
          <a:p>
            <a:endParaRPr lang="en-US" b="1" dirty="0"/>
          </a:p>
          <a:p>
            <a:r>
              <a:rPr lang="en-US" b="1" dirty="0"/>
              <a:t>To select the ideal parameter, use cross-validation error from </a:t>
            </a:r>
            <a:r>
              <a:rPr lang="en-US" b="1" u="sng" dirty="0" err="1"/>
              <a:t>xgb.cv</a:t>
            </a:r>
            <a:r>
              <a:rPr lang="en-US" b="1" u="sng" dirty="0"/>
              <a:t>:</a:t>
            </a:r>
          </a:p>
          <a:p>
            <a:pPr lvl="1"/>
            <a:r>
              <a:rPr lang="en-US" dirty="0"/>
              <a:t>Use </a:t>
            </a:r>
            <a:r>
              <a:rPr lang="en-US" b="1" dirty="0" err="1"/>
              <a:t>early.stop.round</a:t>
            </a:r>
            <a:r>
              <a:rPr lang="en-US" dirty="0"/>
              <a:t> to detect continuously being worse on a test</a:t>
            </a:r>
          </a:p>
          <a:p>
            <a:pPr lvl="1"/>
            <a:r>
              <a:rPr lang="en-US" dirty="0"/>
              <a:t>If overfitting, reduce </a:t>
            </a:r>
            <a:r>
              <a:rPr lang="en-US" b="1" dirty="0"/>
              <a:t>eta</a:t>
            </a:r>
            <a:r>
              <a:rPr lang="en-US" dirty="0"/>
              <a:t> and increase </a:t>
            </a:r>
            <a:r>
              <a:rPr lang="en-US" b="1" dirty="0" err="1"/>
              <a:t>nround</a:t>
            </a:r>
            <a:r>
              <a:rPr lang="en-US" dirty="0"/>
              <a:t> at the same time. </a:t>
            </a:r>
          </a:p>
          <a:p>
            <a:endParaRPr lang="en-US" dirty="0"/>
          </a:p>
        </p:txBody>
      </p:sp>
    </p:spTree>
    <p:extLst>
      <p:ext uri="{BB962C8B-B14F-4D97-AF65-F5344CB8AC3E}">
        <p14:creationId xmlns:p14="http://schemas.microsoft.com/office/powerpoint/2010/main" val="3507309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4E5B4-B495-5C4D-BD4E-E8378A6B9026}"/>
              </a:ext>
            </a:extLst>
          </p:cNvPr>
          <p:cNvSpPr>
            <a:spLocks noGrp="1"/>
          </p:cNvSpPr>
          <p:nvPr>
            <p:ph type="title"/>
          </p:nvPr>
        </p:nvSpPr>
        <p:spPr/>
        <p:txBody>
          <a:bodyPr/>
          <a:lstStyle/>
          <a:p>
            <a:r>
              <a:rPr lang="en-US" dirty="0"/>
              <a:t>Kaggle Winning Solution</a:t>
            </a:r>
          </a:p>
        </p:txBody>
      </p:sp>
      <p:sp>
        <p:nvSpPr>
          <p:cNvPr id="3" name="Content Placeholder 2">
            <a:extLst>
              <a:ext uri="{FF2B5EF4-FFF2-40B4-BE49-F238E27FC236}">
                <a16:creationId xmlns:a16="http://schemas.microsoft.com/office/drawing/2014/main" id="{2675FD0D-9FBF-ED49-8663-D40B15A397F5}"/>
              </a:ext>
            </a:extLst>
          </p:cNvPr>
          <p:cNvSpPr>
            <a:spLocks noGrp="1"/>
          </p:cNvSpPr>
          <p:nvPr>
            <p:ph idx="1"/>
          </p:nvPr>
        </p:nvSpPr>
        <p:spPr/>
        <p:txBody>
          <a:bodyPr>
            <a:normAutofit fontScale="55000" lnSpcReduction="20000"/>
          </a:bodyPr>
          <a:lstStyle/>
          <a:p>
            <a:pPr fontAlgn="base"/>
            <a:r>
              <a:rPr lang="en-US" dirty="0"/>
              <a:t>Google Cloud &amp; NCAA® ML Competition 2018-Women’s Apply machine learning to NCAA® March Madness</a:t>
            </a:r>
          </a:p>
          <a:p>
            <a:pPr fontAlgn="base"/>
            <a:endParaRPr lang="en-US" dirty="0"/>
          </a:p>
          <a:p>
            <a:pPr fontAlgn="base"/>
            <a:r>
              <a:rPr lang="en-US" dirty="0"/>
              <a:t>Google Cloud and NCAA® have teamed up to bring you this year’s version of the Kaggle machine learning competition. Another year, another chance to anticipate the upsets, call the probabilities, and put your bracketology skills to the leaderboard test. </a:t>
            </a:r>
            <a:r>
              <a:rPr lang="en-US" dirty="0" err="1"/>
              <a:t>Kagglers</a:t>
            </a:r>
            <a:r>
              <a:rPr lang="en-US" dirty="0"/>
              <a:t> will join the millions of fans who attempt </a:t>
            </a:r>
            <a:r>
              <a:rPr lang="en-US" b="1" dirty="0"/>
              <a:t>to forecast the outcomes of March Madness® during this year's NCAA Division I Men’s and Women’s Basketball Championships.</a:t>
            </a:r>
            <a:r>
              <a:rPr lang="en-US" dirty="0"/>
              <a:t> But unlike most fans, you will pick your bracket using a combination of NCAA’s historical data and your computing power, while the ground truth unfolds on national television.</a:t>
            </a:r>
          </a:p>
          <a:p>
            <a:pPr fontAlgn="base"/>
            <a:endParaRPr lang="en-US" dirty="0"/>
          </a:p>
          <a:p>
            <a:pPr fontAlgn="base"/>
            <a:r>
              <a:rPr lang="en-US" b="1" dirty="0"/>
              <a:t>Stage 1 - </a:t>
            </a:r>
            <a:r>
              <a:rPr lang="en-US" dirty="0"/>
              <a:t>You should submit predicted probabilities for every possible matchup in the past 4 NCAA® tournaments (2014-2017).</a:t>
            </a:r>
          </a:p>
          <a:p>
            <a:pPr fontAlgn="base"/>
            <a:r>
              <a:rPr lang="en-US" b="1" dirty="0"/>
              <a:t>Stage 2 - </a:t>
            </a:r>
            <a:r>
              <a:rPr lang="en-US" dirty="0"/>
              <a:t>You should submit predicted probabilities for every possible matchup before the 2018 tournament begins.</a:t>
            </a:r>
          </a:p>
          <a:p>
            <a:pPr fontAlgn="base"/>
            <a:endParaRPr lang="en-US" dirty="0"/>
          </a:p>
          <a:p>
            <a:pPr fontAlgn="base"/>
            <a:r>
              <a:rPr lang="en-US" dirty="0"/>
              <a:t>https://</a:t>
            </a:r>
            <a:r>
              <a:rPr lang="en-US" dirty="0" err="1"/>
              <a:t>www.kaggle.com</a:t>
            </a:r>
            <a:r>
              <a:rPr lang="en-US" dirty="0"/>
              <a:t>/c/womens-machine-learning-competition-2018</a:t>
            </a:r>
          </a:p>
        </p:txBody>
      </p:sp>
    </p:spTree>
    <p:extLst>
      <p:ext uri="{BB962C8B-B14F-4D97-AF65-F5344CB8AC3E}">
        <p14:creationId xmlns:p14="http://schemas.microsoft.com/office/powerpoint/2010/main" val="955419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E0E15-18D8-7542-946B-1D998EF6859E}"/>
              </a:ext>
            </a:extLst>
          </p:cNvPr>
          <p:cNvSpPr>
            <a:spLocks noGrp="1"/>
          </p:cNvSpPr>
          <p:nvPr>
            <p:ph type="title"/>
          </p:nvPr>
        </p:nvSpPr>
        <p:spPr/>
        <p:txBody>
          <a:bodyPr/>
          <a:lstStyle/>
          <a:p>
            <a:r>
              <a:rPr lang="en-US" dirty="0"/>
              <a:t>Kaggle Winning Solution</a:t>
            </a:r>
          </a:p>
        </p:txBody>
      </p:sp>
      <p:sp>
        <p:nvSpPr>
          <p:cNvPr id="3" name="Content Placeholder 2">
            <a:extLst>
              <a:ext uri="{FF2B5EF4-FFF2-40B4-BE49-F238E27FC236}">
                <a16:creationId xmlns:a16="http://schemas.microsoft.com/office/drawing/2014/main" id="{572113B5-9275-BC46-8D9F-1AA373020351}"/>
              </a:ext>
            </a:extLst>
          </p:cNvPr>
          <p:cNvSpPr>
            <a:spLocks noGrp="1"/>
          </p:cNvSpPr>
          <p:nvPr>
            <p:ph idx="1"/>
          </p:nvPr>
        </p:nvSpPr>
        <p:spPr/>
        <p:txBody>
          <a:bodyPr>
            <a:normAutofit fontScale="77500" lnSpcReduction="20000"/>
          </a:bodyPr>
          <a:lstStyle/>
          <a:p>
            <a:pPr fontAlgn="base"/>
            <a:r>
              <a:rPr lang="en-US" dirty="0"/>
              <a:t>Data 1: This section provides everything you need to build a simple prediction model and submit predictions.</a:t>
            </a:r>
          </a:p>
          <a:p>
            <a:pPr lvl="1" fontAlgn="base"/>
            <a:r>
              <a:rPr lang="en-US" dirty="0"/>
              <a:t>Team ID's and Team Names</a:t>
            </a:r>
          </a:p>
          <a:p>
            <a:pPr lvl="1" fontAlgn="base"/>
            <a:r>
              <a:rPr lang="en-US" dirty="0"/>
              <a:t>Tournament seeds since 1997-98 season</a:t>
            </a:r>
          </a:p>
          <a:p>
            <a:pPr lvl="1" fontAlgn="base"/>
            <a:r>
              <a:rPr lang="en-US" dirty="0"/>
              <a:t>Final scores of all regular season, conference tournament, and NCAA® tournament games since 1997-98 season</a:t>
            </a:r>
          </a:p>
          <a:p>
            <a:pPr lvl="1" fontAlgn="base"/>
            <a:r>
              <a:rPr lang="en-US" dirty="0"/>
              <a:t>Season-level details including dates and region names</a:t>
            </a:r>
          </a:p>
          <a:p>
            <a:pPr lvl="1" fontAlgn="base"/>
            <a:r>
              <a:rPr lang="en-US" dirty="0"/>
              <a:t>Example submission file for stage 1</a:t>
            </a:r>
          </a:p>
          <a:p>
            <a:pPr lvl="1"/>
            <a:endParaRPr lang="en-US" dirty="0"/>
          </a:p>
          <a:p>
            <a:pPr fontAlgn="base"/>
            <a:r>
              <a:rPr lang="en-US" dirty="0"/>
              <a:t>Data 2: This section provides city locations of all regular season, conference tournament, and NCAA® tournament games since the 2014-15 season</a:t>
            </a:r>
          </a:p>
        </p:txBody>
      </p:sp>
    </p:spTree>
    <p:extLst>
      <p:ext uri="{BB962C8B-B14F-4D97-AF65-F5344CB8AC3E}">
        <p14:creationId xmlns:p14="http://schemas.microsoft.com/office/powerpoint/2010/main" val="1505270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83BC6-2ABA-454C-AFEB-FD9B33584E3B}"/>
              </a:ext>
            </a:extLst>
          </p:cNvPr>
          <p:cNvSpPr>
            <a:spLocks noGrp="1"/>
          </p:cNvSpPr>
          <p:nvPr>
            <p:ph type="title"/>
          </p:nvPr>
        </p:nvSpPr>
        <p:spPr/>
        <p:txBody>
          <a:bodyPr/>
          <a:lstStyle/>
          <a:p>
            <a:r>
              <a:rPr lang="en-US" dirty="0"/>
              <a:t>Kaggle Winning Solution</a:t>
            </a:r>
          </a:p>
        </p:txBody>
      </p:sp>
      <p:pic>
        <p:nvPicPr>
          <p:cNvPr id="4" name="Content Placeholder 3">
            <a:extLst>
              <a:ext uri="{FF2B5EF4-FFF2-40B4-BE49-F238E27FC236}">
                <a16:creationId xmlns:a16="http://schemas.microsoft.com/office/drawing/2014/main" id="{C183192F-0271-9D43-9A63-57A87831E2E4}"/>
              </a:ext>
            </a:extLst>
          </p:cNvPr>
          <p:cNvPicPr>
            <a:picLocks noGrp="1" noChangeAspect="1"/>
          </p:cNvPicPr>
          <p:nvPr>
            <p:ph idx="1"/>
          </p:nvPr>
        </p:nvPicPr>
        <p:blipFill>
          <a:blip r:embed="rId2"/>
          <a:stretch>
            <a:fillRect/>
          </a:stretch>
        </p:blipFill>
        <p:spPr>
          <a:xfrm>
            <a:off x="1617205" y="1600200"/>
            <a:ext cx="5909590" cy="4525963"/>
          </a:xfrm>
          <a:prstGeom prst="rect">
            <a:avLst/>
          </a:prstGeom>
        </p:spPr>
      </p:pic>
      <p:sp>
        <p:nvSpPr>
          <p:cNvPr id="5" name="Rounded Rectangle 4">
            <a:extLst>
              <a:ext uri="{FF2B5EF4-FFF2-40B4-BE49-F238E27FC236}">
                <a16:creationId xmlns:a16="http://schemas.microsoft.com/office/drawing/2014/main" id="{07A3F6DD-246A-6242-9D1F-C532AC62CE56}"/>
              </a:ext>
            </a:extLst>
          </p:cNvPr>
          <p:cNvSpPr/>
          <p:nvPr/>
        </p:nvSpPr>
        <p:spPr>
          <a:xfrm>
            <a:off x="1617205" y="4343400"/>
            <a:ext cx="4707395"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007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697A6-EE92-AB48-8892-AD87929A9D7F}"/>
              </a:ext>
            </a:extLst>
          </p:cNvPr>
          <p:cNvSpPr>
            <a:spLocks noGrp="1"/>
          </p:cNvSpPr>
          <p:nvPr>
            <p:ph type="title"/>
          </p:nvPr>
        </p:nvSpPr>
        <p:spPr/>
        <p:txBody>
          <a:bodyPr/>
          <a:lstStyle/>
          <a:p>
            <a:r>
              <a:rPr lang="en-US" dirty="0"/>
              <a:t>Other alternative models</a:t>
            </a:r>
          </a:p>
        </p:txBody>
      </p:sp>
      <p:sp>
        <p:nvSpPr>
          <p:cNvPr id="3" name="Content Placeholder 2">
            <a:extLst>
              <a:ext uri="{FF2B5EF4-FFF2-40B4-BE49-F238E27FC236}">
                <a16:creationId xmlns:a16="http://schemas.microsoft.com/office/drawing/2014/main" id="{CED75C5F-D0DF-5140-988A-AB1FF638EE04}"/>
              </a:ext>
            </a:extLst>
          </p:cNvPr>
          <p:cNvSpPr>
            <a:spLocks noGrp="1"/>
          </p:cNvSpPr>
          <p:nvPr>
            <p:ph idx="1"/>
          </p:nvPr>
        </p:nvSpPr>
        <p:spPr/>
        <p:txBody>
          <a:bodyPr>
            <a:normAutofit fontScale="92500" lnSpcReduction="20000"/>
          </a:bodyPr>
          <a:lstStyle/>
          <a:p>
            <a:r>
              <a:rPr lang="en-US" dirty="0"/>
              <a:t>To judge which machine learning model you should use for ”street fighting”, you need to look at their performances on Kaggle</a:t>
            </a:r>
          </a:p>
          <a:p>
            <a:pPr lvl="1"/>
            <a:r>
              <a:rPr lang="en-US" dirty="0"/>
              <a:t>For example, here is a summary of recent winners:</a:t>
            </a:r>
          </a:p>
          <a:p>
            <a:pPr lvl="2"/>
            <a:r>
              <a:rPr lang="en-US" dirty="0">
                <a:hlinkClick r:id="rId2"/>
              </a:rPr>
              <a:t>https://www.kaggle.com/sudalairajkumar/winning-solutions-of-kaggle-competitions</a:t>
            </a:r>
            <a:endParaRPr lang="en-US" dirty="0"/>
          </a:p>
          <a:p>
            <a:pPr lvl="1"/>
            <a:r>
              <a:rPr lang="en-US" dirty="0"/>
              <a:t>Neural-network based models are good for image, video and audio</a:t>
            </a:r>
          </a:p>
          <a:p>
            <a:pPr lvl="1"/>
            <a:r>
              <a:rPr lang="en-US" dirty="0" err="1"/>
              <a:t>XGBoost</a:t>
            </a:r>
            <a:r>
              <a:rPr lang="en-US" dirty="0"/>
              <a:t> and </a:t>
            </a:r>
            <a:r>
              <a:rPr lang="en-US" dirty="0" err="1"/>
              <a:t>LightGBM</a:t>
            </a:r>
            <a:r>
              <a:rPr lang="en-US" dirty="0"/>
              <a:t> are good for other data structure.</a:t>
            </a:r>
          </a:p>
          <a:p>
            <a:pPr lvl="1"/>
            <a:r>
              <a:rPr lang="en-US" dirty="0"/>
              <a:t>Feature engineering and Tuning are much more important than selecting the model.</a:t>
            </a:r>
          </a:p>
        </p:txBody>
      </p:sp>
    </p:spTree>
    <p:extLst>
      <p:ext uri="{BB962C8B-B14F-4D97-AF65-F5344CB8AC3E}">
        <p14:creationId xmlns:p14="http://schemas.microsoft.com/office/powerpoint/2010/main" val="1751743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4DF01-719D-2246-B766-7A422DDE2E6A}"/>
              </a:ext>
            </a:extLst>
          </p:cNvPr>
          <p:cNvSpPr>
            <a:spLocks noGrp="1"/>
          </p:cNvSpPr>
          <p:nvPr>
            <p:ph type="title"/>
          </p:nvPr>
        </p:nvSpPr>
        <p:spPr/>
        <p:txBody>
          <a:bodyPr/>
          <a:lstStyle/>
          <a:p>
            <a:r>
              <a:rPr lang="en-US" altLang="zh-CN" dirty="0"/>
              <a:t>Introduction</a:t>
            </a:r>
            <a:endParaRPr lang="en-US" dirty="0"/>
          </a:p>
        </p:txBody>
      </p:sp>
      <p:sp>
        <p:nvSpPr>
          <p:cNvPr id="3" name="Content Placeholder 2">
            <a:extLst>
              <a:ext uri="{FF2B5EF4-FFF2-40B4-BE49-F238E27FC236}">
                <a16:creationId xmlns:a16="http://schemas.microsoft.com/office/drawing/2014/main" id="{855E242B-5AE8-8E4D-AC86-928236B58423}"/>
              </a:ext>
            </a:extLst>
          </p:cNvPr>
          <p:cNvSpPr>
            <a:spLocks noGrp="1"/>
          </p:cNvSpPr>
          <p:nvPr>
            <p:ph idx="1"/>
          </p:nvPr>
        </p:nvSpPr>
        <p:spPr/>
        <p:txBody>
          <a:bodyPr>
            <a:normAutofit fontScale="92500" lnSpcReduction="10000"/>
          </a:bodyPr>
          <a:lstStyle/>
          <a:p>
            <a:r>
              <a:rPr lang="en-US" altLang="zh-CN" dirty="0" err="1"/>
              <a:t>XGBoost</a:t>
            </a:r>
            <a:r>
              <a:rPr lang="zh-CN" altLang="en-US" dirty="0"/>
              <a:t> </a:t>
            </a:r>
            <a:r>
              <a:rPr lang="en-US" altLang="zh-CN" dirty="0"/>
              <a:t>is</a:t>
            </a:r>
            <a:r>
              <a:rPr lang="zh-CN" altLang="en-US" dirty="0"/>
              <a:t> </a:t>
            </a:r>
            <a:r>
              <a:rPr lang="en-US" altLang="zh-CN" dirty="0"/>
              <a:t>short</a:t>
            </a:r>
            <a:r>
              <a:rPr lang="zh-CN" altLang="en-US" dirty="0"/>
              <a:t> </a:t>
            </a:r>
            <a:r>
              <a:rPr lang="en-US" altLang="zh-CN" dirty="0"/>
              <a:t>for</a:t>
            </a:r>
            <a:r>
              <a:rPr lang="zh-CN" altLang="en-US" dirty="0"/>
              <a:t> </a:t>
            </a:r>
            <a:r>
              <a:rPr lang="en-US" altLang="zh-CN" dirty="0" err="1"/>
              <a:t>eXtreme</a:t>
            </a:r>
            <a:r>
              <a:rPr lang="zh-CN" altLang="en-US" dirty="0"/>
              <a:t> </a:t>
            </a:r>
            <a:r>
              <a:rPr lang="en-US" altLang="zh-CN" dirty="0"/>
              <a:t>Gradient</a:t>
            </a:r>
            <a:r>
              <a:rPr lang="zh-CN" altLang="en-US" dirty="0"/>
              <a:t> </a:t>
            </a:r>
            <a:r>
              <a:rPr lang="en-US" altLang="zh-CN" dirty="0"/>
              <a:t>Boosting.</a:t>
            </a:r>
            <a:r>
              <a:rPr lang="zh-CN" altLang="en-US" dirty="0"/>
              <a:t> </a:t>
            </a:r>
            <a:endParaRPr lang="en-US" altLang="zh-CN" dirty="0"/>
          </a:p>
          <a:p>
            <a:endParaRPr lang="en-US" dirty="0"/>
          </a:p>
          <a:p>
            <a:r>
              <a:rPr lang="en-US" altLang="zh-CN" dirty="0"/>
              <a:t>It</a:t>
            </a:r>
            <a:r>
              <a:rPr lang="zh-CN" altLang="en-US" dirty="0"/>
              <a:t> </a:t>
            </a:r>
            <a:r>
              <a:rPr lang="en-US" altLang="zh-CN" dirty="0"/>
              <a:t>is:</a:t>
            </a:r>
          </a:p>
          <a:p>
            <a:pPr lvl="1"/>
            <a:r>
              <a:rPr lang="en-US" altLang="zh-CN" dirty="0"/>
              <a:t>An</a:t>
            </a:r>
            <a:r>
              <a:rPr lang="zh-CN" altLang="en-US" dirty="0"/>
              <a:t> </a:t>
            </a:r>
            <a:r>
              <a:rPr lang="en-US" altLang="zh-CN" dirty="0"/>
              <a:t>open-sourced</a:t>
            </a:r>
            <a:r>
              <a:rPr lang="zh-CN" altLang="en-US" dirty="0"/>
              <a:t> </a:t>
            </a:r>
            <a:r>
              <a:rPr lang="en-US" altLang="zh-CN" dirty="0"/>
              <a:t>tool:</a:t>
            </a:r>
          </a:p>
          <a:p>
            <a:pPr lvl="2"/>
            <a:r>
              <a:rPr lang="en-US" altLang="zh-CN" dirty="0"/>
              <a:t>Computation</a:t>
            </a:r>
            <a:r>
              <a:rPr lang="zh-CN" altLang="en-US" dirty="0"/>
              <a:t> </a:t>
            </a:r>
            <a:r>
              <a:rPr lang="en-US" altLang="zh-CN" dirty="0"/>
              <a:t>is</a:t>
            </a:r>
            <a:r>
              <a:rPr lang="zh-CN" altLang="en-US" dirty="0"/>
              <a:t> </a:t>
            </a:r>
            <a:r>
              <a:rPr lang="en-US" altLang="zh-CN" dirty="0"/>
              <a:t>done</a:t>
            </a:r>
            <a:r>
              <a:rPr lang="zh-CN" altLang="en-US" dirty="0"/>
              <a:t> </a:t>
            </a:r>
            <a:r>
              <a:rPr lang="en-US" altLang="zh-CN" dirty="0"/>
              <a:t>in</a:t>
            </a:r>
            <a:r>
              <a:rPr lang="zh-CN" altLang="en-US" dirty="0"/>
              <a:t> </a:t>
            </a:r>
            <a:r>
              <a:rPr lang="en-US" altLang="zh-CN" dirty="0"/>
              <a:t>C++,</a:t>
            </a:r>
            <a:r>
              <a:rPr lang="zh-CN" altLang="en-US" dirty="0"/>
              <a:t> </a:t>
            </a:r>
            <a:r>
              <a:rPr lang="en-US" altLang="zh-CN" dirty="0"/>
              <a:t>Interface</a:t>
            </a:r>
            <a:r>
              <a:rPr lang="zh-CN" altLang="en-US" dirty="0"/>
              <a:t> </a:t>
            </a:r>
            <a:r>
              <a:rPr lang="en-US" altLang="zh-CN" dirty="0"/>
              <a:t>to</a:t>
            </a:r>
            <a:r>
              <a:rPr lang="zh-CN" altLang="en-US" dirty="0"/>
              <a:t> </a:t>
            </a:r>
            <a:r>
              <a:rPr lang="en-US" altLang="zh-CN" dirty="0"/>
              <a:t>R/Python</a:t>
            </a:r>
          </a:p>
          <a:p>
            <a:pPr lvl="1"/>
            <a:r>
              <a:rPr lang="en-US" altLang="zh-CN" dirty="0"/>
              <a:t>A</a:t>
            </a:r>
            <a:r>
              <a:rPr lang="zh-CN" altLang="en-US" dirty="0"/>
              <a:t> </a:t>
            </a:r>
            <a:r>
              <a:rPr lang="en-US" altLang="zh-CN" dirty="0"/>
              <a:t>variant</a:t>
            </a:r>
            <a:r>
              <a:rPr lang="zh-CN" altLang="en-US" dirty="0"/>
              <a:t> </a:t>
            </a:r>
            <a:r>
              <a:rPr lang="en-US" altLang="zh-CN" dirty="0"/>
              <a:t>of</a:t>
            </a:r>
            <a:r>
              <a:rPr lang="zh-CN" altLang="en-US" dirty="0"/>
              <a:t> </a:t>
            </a:r>
            <a:r>
              <a:rPr lang="en-US" altLang="zh-CN" dirty="0"/>
              <a:t>the</a:t>
            </a:r>
            <a:r>
              <a:rPr lang="zh-CN" altLang="en-US" dirty="0"/>
              <a:t> </a:t>
            </a:r>
            <a:r>
              <a:rPr lang="en-US" altLang="zh-CN" dirty="0"/>
              <a:t>gradient</a:t>
            </a:r>
            <a:r>
              <a:rPr lang="zh-CN" altLang="en-US" dirty="0"/>
              <a:t> </a:t>
            </a:r>
            <a:r>
              <a:rPr lang="en-US" altLang="zh-CN" dirty="0"/>
              <a:t>boosting</a:t>
            </a:r>
            <a:r>
              <a:rPr lang="zh-CN" altLang="en-US" dirty="0"/>
              <a:t> </a:t>
            </a:r>
            <a:r>
              <a:rPr lang="en-US" altLang="zh-CN" dirty="0"/>
              <a:t>tree-based</a:t>
            </a:r>
            <a:r>
              <a:rPr lang="zh-CN" altLang="en-US" dirty="0"/>
              <a:t> </a:t>
            </a:r>
            <a:r>
              <a:rPr lang="en-US" altLang="zh-CN" dirty="0"/>
              <a:t>models.</a:t>
            </a:r>
          </a:p>
          <a:p>
            <a:pPr lvl="1"/>
            <a:r>
              <a:rPr lang="en-US" altLang="zh-CN" dirty="0"/>
              <a:t>The</a:t>
            </a:r>
            <a:r>
              <a:rPr lang="zh-CN" altLang="en-US" dirty="0"/>
              <a:t> </a:t>
            </a:r>
            <a:r>
              <a:rPr lang="en-US" altLang="zh-CN" dirty="0"/>
              <a:t>winning</a:t>
            </a:r>
            <a:r>
              <a:rPr lang="zh-CN" altLang="en-US" dirty="0"/>
              <a:t> </a:t>
            </a:r>
            <a:r>
              <a:rPr lang="en-US" altLang="zh-CN" dirty="0"/>
              <a:t>models</a:t>
            </a:r>
            <a:r>
              <a:rPr lang="zh-CN" altLang="en-US" dirty="0"/>
              <a:t> </a:t>
            </a:r>
            <a:r>
              <a:rPr lang="en-US" altLang="zh-CN" dirty="0"/>
              <a:t>of</a:t>
            </a:r>
            <a:r>
              <a:rPr lang="zh-CN" altLang="en-US" dirty="0"/>
              <a:t> </a:t>
            </a:r>
            <a:r>
              <a:rPr lang="en-US" altLang="zh-CN" dirty="0"/>
              <a:t>several</a:t>
            </a:r>
            <a:r>
              <a:rPr lang="zh-CN" altLang="en-US" dirty="0"/>
              <a:t> </a:t>
            </a:r>
            <a:r>
              <a:rPr lang="en-US" altLang="zh-CN" dirty="0"/>
              <a:t>K</a:t>
            </a:r>
            <a:r>
              <a:rPr lang="en-US" dirty="0"/>
              <a:t>aggle</a:t>
            </a:r>
            <a:r>
              <a:rPr lang="zh-CN" altLang="en-US" dirty="0"/>
              <a:t> </a:t>
            </a:r>
            <a:r>
              <a:rPr lang="en-US" altLang="zh-CN" dirty="0"/>
              <a:t>competitions.</a:t>
            </a:r>
            <a:endParaRPr lang="en-US" dirty="0"/>
          </a:p>
          <a:p>
            <a:endParaRPr lang="en-US" altLang="zh-CN" dirty="0"/>
          </a:p>
          <a:p>
            <a:r>
              <a:rPr lang="en-US" altLang="zh-CN" dirty="0"/>
              <a:t>GitHub:</a:t>
            </a:r>
            <a:r>
              <a:rPr lang="zh-CN" altLang="en-US" dirty="0"/>
              <a:t> </a:t>
            </a:r>
            <a:r>
              <a:rPr lang="en-US" altLang="zh-CN" dirty="0"/>
              <a:t>https://</a:t>
            </a:r>
            <a:r>
              <a:rPr lang="en-US" altLang="zh-CN" dirty="0" err="1"/>
              <a:t>github.com</a:t>
            </a:r>
            <a:r>
              <a:rPr lang="en-US" altLang="zh-CN" dirty="0"/>
              <a:t>/</a:t>
            </a:r>
            <a:r>
              <a:rPr lang="en-US" altLang="zh-CN" dirty="0" err="1"/>
              <a:t>tqchen</a:t>
            </a:r>
            <a:endParaRPr lang="en-US" altLang="zh-CN" dirty="0"/>
          </a:p>
        </p:txBody>
      </p:sp>
    </p:spTree>
    <p:extLst>
      <p:ext uri="{BB962C8B-B14F-4D97-AF65-F5344CB8AC3E}">
        <p14:creationId xmlns:p14="http://schemas.microsoft.com/office/powerpoint/2010/main" val="1044212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37529-0381-1D42-86B8-D328D4CFC3B2}"/>
              </a:ext>
            </a:extLst>
          </p:cNvPr>
          <p:cNvSpPr>
            <a:spLocks noGrp="1"/>
          </p:cNvSpPr>
          <p:nvPr>
            <p:ph type="title"/>
          </p:nvPr>
        </p:nvSpPr>
        <p:spPr/>
        <p:txBody>
          <a:bodyPr/>
          <a:lstStyle/>
          <a:p>
            <a:r>
              <a:rPr lang="en-US" altLang="zh-CN" dirty="0"/>
              <a:t>Introduction</a:t>
            </a:r>
            <a:endParaRPr lang="en-US" dirty="0"/>
          </a:p>
        </p:txBody>
      </p:sp>
      <p:sp>
        <p:nvSpPr>
          <p:cNvPr id="3" name="Content Placeholder 2">
            <a:extLst>
              <a:ext uri="{FF2B5EF4-FFF2-40B4-BE49-F238E27FC236}">
                <a16:creationId xmlns:a16="http://schemas.microsoft.com/office/drawing/2014/main" id="{CB5536B7-8586-AB4C-BC80-3E0E6B902B68}"/>
              </a:ext>
            </a:extLst>
          </p:cNvPr>
          <p:cNvSpPr>
            <a:spLocks noGrp="1"/>
          </p:cNvSpPr>
          <p:nvPr>
            <p:ph idx="1"/>
          </p:nvPr>
        </p:nvSpPr>
        <p:spPr/>
        <p:txBody>
          <a:bodyPr>
            <a:normAutofit fontScale="85000" lnSpcReduction="20000"/>
          </a:bodyPr>
          <a:lstStyle/>
          <a:p>
            <a:r>
              <a:rPr lang="en-US" altLang="zh-CN" dirty="0" err="1"/>
              <a:t>X</a:t>
            </a:r>
            <a:r>
              <a:rPr lang="en-US" dirty="0" err="1"/>
              <a:t>GBoost</a:t>
            </a:r>
            <a:r>
              <a:rPr lang="en-US" dirty="0"/>
              <a:t> is widely used for </a:t>
            </a:r>
            <a:r>
              <a:rPr lang="en-US" altLang="zh-CN" dirty="0"/>
              <a:t>K</a:t>
            </a:r>
            <a:r>
              <a:rPr lang="en-US" dirty="0"/>
              <a:t>aggle competitions. The</a:t>
            </a:r>
            <a:r>
              <a:rPr lang="zh-CN" altLang="en-US" dirty="0"/>
              <a:t> </a:t>
            </a:r>
            <a:r>
              <a:rPr lang="en-US" dirty="0"/>
              <a:t>reason to choose </a:t>
            </a:r>
            <a:r>
              <a:rPr lang="en-US" dirty="0" err="1"/>
              <a:t>XGBoost</a:t>
            </a:r>
            <a:r>
              <a:rPr lang="en-US" dirty="0"/>
              <a:t> includes </a:t>
            </a:r>
          </a:p>
          <a:p>
            <a:pPr lvl="1"/>
            <a:r>
              <a:rPr lang="en-US" dirty="0"/>
              <a:t>Easy to use</a:t>
            </a:r>
          </a:p>
          <a:p>
            <a:pPr lvl="2"/>
            <a:r>
              <a:rPr lang="en-US" dirty="0"/>
              <a:t>Easy</a:t>
            </a:r>
            <a:r>
              <a:rPr lang="zh-CN" altLang="en-US" dirty="0"/>
              <a:t> </a:t>
            </a:r>
            <a:r>
              <a:rPr lang="en-US" dirty="0"/>
              <a:t>to</a:t>
            </a:r>
            <a:r>
              <a:rPr lang="zh-CN" altLang="en-US" dirty="0"/>
              <a:t> </a:t>
            </a:r>
            <a:r>
              <a:rPr lang="en-US" dirty="0"/>
              <a:t>install.</a:t>
            </a:r>
          </a:p>
          <a:p>
            <a:pPr lvl="2"/>
            <a:r>
              <a:rPr lang="en-US" dirty="0"/>
              <a:t>Highly</a:t>
            </a:r>
            <a:r>
              <a:rPr lang="zh-CN" altLang="en-US" dirty="0"/>
              <a:t> </a:t>
            </a:r>
            <a:r>
              <a:rPr lang="en-US" dirty="0"/>
              <a:t>developed</a:t>
            </a:r>
            <a:r>
              <a:rPr lang="zh-CN" altLang="en-US" dirty="0"/>
              <a:t> </a:t>
            </a:r>
            <a:r>
              <a:rPr lang="en-US" dirty="0"/>
              <a:t>R/python</a:t>
            </a:r>
            <a:r>
              <a:rPr lang="zh-CN" altLang="en-US" dirty="0"/>
              <a:t> </a:t>
            </a:r>
            <a:r>
              <a:rPr lang="en-US" dirty="0"/>
              <a:t>interfac</a:t>
            </a:r>
            <a:r>
              <a:rPr lang="en-US" altLang="zh-CN" dirty="0"/>
              <a:t>e</a:t>
            </a:r>
            <a:r>
              <a:rPr lang="en-US" dirty="0"/>
              <a:t>.</a:t>
            </a:r>
            <a:r>
              <a:rPr lang="en-US" b="1" dirty="0"/>
              <a:t> </a:t>
            </a:r>
          </a:p>
          <a:p>
            <a:pPr lvl="1"/>
            <a:r>
              <a:rPr lang="en-US" dirty="0"/>
              <a:t>Efficiency</a:t>
            </a:r>
          </a:p>
          <a:p>
            <a:pPr lvl="2"/>
            <a:r>
              <a:rPr lang="en-US" dirty="0"/>
              <a:t>Automatic</a:t>
            </a:r>
            <a:r>
              <a:rPr lang="zh-CN" altLang="en-US" dirty="0"/>
              <a:t> </a:t>
            </a:r>
            <a:r>
              <a:rPr lang="en-US" dirty="0"/>
              <a:t>parallel</a:t>
            </a:r>
            <a:r>
              <a:rPr lang="zh-CN" altLang="en-US" dirty="0"/>
              <a:t> </a:t>
            </a:r>
            <a:r>
              <a:rPr lang="en-US" dirty="0"/>
              <a:t>computation</a:t>
            </a:r>
            <a:r>
              <a:rPr lang="zh-CN" altLang="en-US" dirty="0"/>
              <a:t> </a:t>
            </a:r>
            <a:r>
              <a:rPr lang="en-US" dirty="0"/>
              <a:t>on</a:t>
            </a:r>
            <a:r>
              <a:rPr lang="zh-CN" altLang="en-US" dirty="0"/>
              <a:t> </a:t>
            </a:r>
            <a:r>
              <a:rPr lang="en-US" dirty="0"/>
              <a:t>a</a:t>
            </a:r>
            <a:r>
              <a:rPr lang="zh-CN" altLang="en-US" dirty="0"/>
              <a:t> </a:t>
            </a:r>
            <a:r>
              <a:rPr lang="en-US" dirty="0"/>
              <a:t>single</a:t>
            </a:r>
            <a:r>
              <a:rPr lang="zh-CN" altLang="en-US" dirty="0"/>
              <a:t> </a:t>
            </a:r>
            <a:r>
              <a:rPr lang="en-US" dirty="0"/>
              <a:t>machine.</a:t>
            </a:r>
          </a:p>
          <a:p>
            <a:pPr lvl="2"/>
            <a:r>
              <a:rPr lang="en-US" dirty="0"/>
              <a:t>Can</a:t>
            </a:r>
            <a:r>
              <a:rPr lang="zh-CN" altLang="en-US" dirty="0"/>
              <a:t> </a:t>
            </a:r>
            <a:r>
              <a:rPr lang="en-US" dirty="0"/>
              <a:t>be</a:t>
            </a:r>
            <a:r>
              <a:rPr lang="zh-CN" altLang="en-US" dirty="0"/>
              <a:t> </a:t>
            </a:r>
            <a:r>
              <a:rPr lang="en-US" dirty="0"/>
              <a:t>run</a:t>
            </a:r>
            <a:r>
              <a:rPr lang="zh-CN" altLang="en-US" dirty="0"/>
              <a:t> </a:t>
            </a:r>
            <a:r>
              <a:rPr lang="en-US" dirty="0"/>
              <a:t>on</a:t>
            </a:r>
            <a:r>
              <a:rPr lang="zh-CN" altLang="en-US" dirty="0"/>
              <a:t> </a:t>
            </a:r>
            <a:r>
              <a:rPr lang="en-US" dirty="0"/>
              <a:t>a</a:t>
            </a:r>
            <a:r>
              <a:rPr lang="zh-CN" altLang="en-US" dirty="0"/>
              <a:t> </a:t>
            </a:r>
            <a:r>
              <a:rPr lang="en-US" dirty="0"/>
              <a:t>cluster. </a:t>
            </a:r>
            <a:endParaRPr lang="en-US" b="1" dirty="0"/>
          </a:p>
          <a:p>
            <a:pPr lvl="1"/>
            <a:r>
              <a:rPr lang="en-US" dirty="0"/>
              <a:t>Accuracy</a:t>
            </a:r>
          </a:p>
          <a:p>
            <a:pPr lvl="2"/>
            <a:r>
              <a:rPr lang="en-US" dirty="0"/>
              <a:t>Good</a:t>
            </a:r>
            <a:r>
              <a:rPr lang="zh-CN" altLang="en-US" dirty="0"/>
              <a:t> </a:t>
            </a:r>
            <a:r>
              <a:rPr lang="en-US" dirty="0"/>
              <a:t>result</a:t>
            </a:r>
            <a:r>
              <a:rPr lang="zh-CN" altLang="en-US" dirty="0"/>
              <a:t> </a:t>
            </a:r>
            <a:r>
              <a:rPr lang="en-US" dirty="0"/>
              <a:t>for</a:t>
            </a:r>
            <a:r>
              <a:rPr lang="zh-CN" altLang="en-US" dirty="0"/>
              <a:t> </a:t>
            </a:r>
            <a:r>
              <a:rPr lang="en-US" dirty="0"/>
              <a:t>most</a:t>
            </a:r>
            <a:r>
              <a:rPr lang="zh-CN" altLang="en-US" dirty="0"/>
              <a:t> </a:t>
            </a:r>
            <a:r>
              <a:rPr lang="en-US" dirty="0"/>
              <a:t>datasets. </a:t>
            </a:r>
            <a:endParaRPr lang="en-US" b="1" dirty="0"/>
          </a:p>
          <a:p>
            <a:pPr lvl="1"/>
            <a:r>
              <a:rPr lang="en-US" dirty="0"/>
              <a:t>Feasibility </a:t>
            </a:r>
          </a:p>
          <a:p>
            <a:pPr lvl="2"/>
            <a:r>
              <a:rPr lang="en-US" dirty="0"/>
              <a:t>Customized</a:t>
            </a:r>
            <a:r>
              <a:rPr lang="zh-CN" altLang="en-US" dirty="0"/>
              <a:t> </a:t>
            </a:r>
            <a:r>
              <a:rPr lang="en-US" dirty="0"/>
              <a:t>objective</a:t>
            </a:r>
            <a:r>
              <a:rPr lang="zh-CN" altLang="en-US" dirty="0"/>
              <a:t> </a:t>
            </a:r>
            <a:r>
              <a:rPr lang="en-US" dirty="0"/>
              <a:t>and</a:t>
            </a:r>
            <a:r>
              <a:rPr lang="zh-CN" altLang="en-US" dirty="0"/>
              <a:t> </a:t>
            </a:r>
            <a:r>
              <a:rPr lang="en-US" dirty="0"/>
              <a:t>evaluation </a:t>
            </a:r>
            <a:endParaRPr lang="en-US" b="1" dirty="0"/>
          </a:p>
          <a:p>
            <a:pPr lvl="2"/>
            <a:r>
              <a:rPr lang="en-US" dirty="0"/>
              <a:t>Tunable</a:t>
            </a:r>
            <a:r>
              <a:rPr lang="zh-CN" altLang="en-US" dirty="0"/>
              <a:t> </a:t>
            </a:r>
            <a:r>
              <a:rPr lang="en-US" dirty="0"/>
              <a:t>parameters </a:t>
            </a:r>
          </a:p>
          <a:p>
            <a:endParaRPr lang="en-US" dirty="0"/>
          </a:p>
        </p:txBody>
      </p:sp>
    </p:spTree>
    <p:extLst>
      <p:ext uri="{BB962C8B-B14F-4D97-AF65-F5344CB8AC3E}">
        <p14:creationId xmlns:p14="http://schemas.microsoft.com/office/powerpoint/2010/main" val="2566330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E623B-DD05-4347-93F5-AA07C9DE7238}"/>
              </a:ext>
            </a:extLst>
          </p:cNvPr>
          <p:cNvSpPr>
            <a:spLocks noGrp="1"/>
          </p:cNvSpPr>
          <p:nvPr>
            <p:ph type="title"/>
          </p:nvPr>
        </p:nvSpPr>
        <p:spPr/>
        <p:txBody>
          <a:bodyPr/>
          <a:lstStyle/>
          <a:p>
            <a:r>
              <a:rPr lang="en-US" dirty="0" err="1"/>
              <a:t>XGBoost</a:t>
            </a:r>
            <a:r>
              <a:rPr lang="en-US" dirty="0"/>
              <a:t> Logic</a:t>
            </a:r>
          </a:p>
        </p:txBody>
      </p:sp>
      <p:sp>
        <p:nvSpPr>
          <p:cNvPr id="3" name="Content Placeholder 2">
            <a:extLst>
              <a:ext uri="{FF2B5EF4-FFF2-40B4-BE49-F238E27FC236}">
                <a16:creationId xmlns:a16="http://schemas.microsoft.com/office/drawing/2014/main" id="{04879F8C-B779-924D-B12A-8159E087A177}"/>
              </a:ext>
            </a:extLst>
          </p:cNvPr>
          <p:cNvSpPr>
            <a:spLocks noGrp="1"/>
          </p:cNvSpPr>
          <p:nvPr>
            <p:ph idx="1"/>
          </p:nvPr>
        </p:nvSpPr>
        <p:spPr>
          <a:xfrm>
            <a:off x="457200" y="1600201"/>
            <a:ext cx="8229600" cy="1371600"/>
          </a:xfrm>
        </p:spPr>
        <p:txBody>
          <a:bodyPr>
            <a:normAutofit fontScale="70000" lnSpcReduction="20000"/>
          </a:bodyPr>
          <a:lstStyle/>
          <a:p>
            <a:r>
              <a:rPr lang="en-US" dirty="0"/>
              <a:t>Additive tree model: add new trees that complement the already-built ones  </a:t>
            </a:r>
          </a:p>
          <a:p>
            <a:r>
              <a:rPr lang="en-US" dirty="0"/>
              <a:t>Response is t</a:t>
            </a:r>
            <a:r>
              <a:rPr lang="en-US" altLang="zh-CN" dirty="0"/>
              <a:t>he </a:t>
            </a:r>
            <a:r>
              <a:rPr lang="en-US" dirty="0"/>
              <a:t>optimal linear combination of all decision trees</a:t>
            </a:r>
          </a:p>
          <a:p>
            <a:r>
              <a:rPr lang="en-US" dirty="0"/>
              <a:t>Popular in Kaggle competitions for efficiency and accuracy </a:t>
            </a:r>
          </a:p>
          <a:p>
            <a:endParaRPr lang="en-US" dirty="0"/>
          </a:p>
        </p:txBody>
      </p:sp>
      <p:pic>
        <p:nvPicPr>
          <p:cNvPr id="18" name="Picture 17" descr="20131204173330.png">
            <a:extLst>
              <a:ext uri="{FF2B5EF4-FFF2-40B4-BE49-F238E27FC236}">
                <a16:creationId xmlns:a16="http://schemas.microsoft.com/office/drawing/2014/main" id="{4A24838E-294D-A942-859F-55AB7E53F746}"/>
              </a:ext>
            </a:extLst>
          </p:cNvPr>
          <p:cNvPicPr>
            <a:picLocks noChangeAspect="1"/>
          </p:cNvPicPr>
          <p:nvPr/>
        </p:nvPicPr>
        <p:blipFill>
          <a:blip r:embed="rId2"/>
          <a:stretch>
            <a:fillRect/>
          </a:stretch>
        </p:blipFill>
        <p:spPr>
          <a:xfrm>
            <a:off x="969645" y="2927532"/>
            <a:ext cx="6555034" cy="3794113"/>
          </a:xfrm>
          <a:prstGeom prst="rect">
            <a:avLst/>
          </a:prstGeom>
        </p:spPr>
      </p:pic>
    </p:spTree>
    <p:extLst>
      <p:ext uri="{BB962C8B-B14F-4D97-AF65-F5344CB8AC3E}">
        <p14:creationId xmlns:p14="http://schemas.microsoft.com/office/powerpoint/2010/main" val="81701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5946-3839-DE4D-BE64-803D866A0462}"/>
              </a:ext>
            </a:extLst>
          </p:cNvPr>
          <p:cNvSpPr>
            <a:spLocks noGrp="1"/>
          </p:cNvSpPr>
          <p:nvPr>
            <p:ph type="title"/>
          </p:nvPr>
        </p:nvSpPr>
        <p:spPr/>
        <p:txBody>
          <a:bodyPr>
            <a:normAutofit/>
          </a:bodyPr>
          <a:lstStyle/>
          <a:p>
            <a:r>
              <a:rPr lang="en-US" altLang="zh-CN" dirty="0"/>
              <a:t>Basic</a:t>
            </a:r>
            <a:r>
              <a:rPr lang="zh-CN" altLang="en-US" dirty="0"/>
              <a:t> </a:t>
            </a:r>
            <a:r>
              <a:rPr lang="en-US" altLang="zh-CN" dirty="0"/>
              <a:t>Walkthrough</a:t>
            </a:r>
            <a:endParaRPr lang="en-US" dirty="0"/>
          </a:p>
        </p:txBody>
      </p:sp>
      <p:pic>
        <p:nvPicPr>
          <p:cNvPr id="4" name="Content Placeholder 3">
            <a:extLst>
              <a:ext uri="{FF2B5EF4-FFF2-40B4-BE49-F238E27FC236}">
                <a16:creationId xmlns:a16="http://schemas.microsoft.com/office/drawing/2014/main" id="{E9D71F72-5656-1F44-9B60-7C3D87A1403D}"/>
              </a:ext>
            </a:extLst>
          </p:cNvPr>
          <p:cNvPicPr>
            <a:picLocks noGrp="1" noChangeAspect="1"/>
          </p:cNvPicPr>
          <p:nvPr>
            <p:ph idx="1"/>
          </p:nvPr>
        </p:nvPicPr>
        <p:blipFill>
          <a:blip r:embed="rId2"/>
          <a:stretch>
            <a:fillRect/>
          </a:stretch>
        </p:blipFill>
        <p:spPr>
          <a:xfrm>
            <a:off x="838200" y="2237581"/>
            <a:ext cx="7467600" cy="3251200"/>
          </a:xfrm>
          <a:prstGeom prst="rect">
            <a:avLst/>
          </a:prstGeom>
        </p:spPr>
      </p:pic>
    </p:spTree>
    <p:extLst>
      <p:ext uri="{BB962C8B-B14F-4D97-AF65-F5344CB8AC3E}">
        <p14:creationId xmlns:p14="http://schemas.microsoft.com/office/powerpoint/2010/main" val="117174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54B6F-0CAC-1B49-9E35-47A6B66BE547}"/>
              </a:ext>
            </a:extLst>
          </p:cNvPr>
          <p:cNvSpPr>
            <a:spLocks noGrp="1"/>
          </p:cNvSpPr>
          <p:nvPr>
            <p:ph type="title"/>
          </p:nvPr>
        </p:nvSpPr>
        <p:spPr/>
        <p:txBody>
          <a:bodyPr/>
          <a:lstStyle/>
          <a:p>
            <a:r>
              <a:rPr lang="en-US" altLang="zh-CN" dirty="0"/>
              <a:t>Real-world</a:t>
            </a:r>
            <a:r>
              <a:rPr lang="zh-CN" altLang="en-US" dirty="0"/>
              <a:t> </a:t>
            </a:r>
            <a:r>
              <a:rPr lang="en-US" altLang="zh-CN" dirty="0"/>
              <a:t>Examples</a:t>
            </a:r>
            <a:endParaRPr lang="en-US" dirty="0"/>
          </a:p>
        </p:txBody>
      </p:sp>
      <p:sp>
        <p:nvSpPr>
          <p:cNvPr id="3" name="Content Placeholder 2">
            <a:extLst>
              <a:ext uri="{FF2B5EF4-FFF2-40B4-BE49-F238E27FC236}">
                <a16:creationId xmlns:a16="http://schemas.microsoft.com/office/drawing/2014/main" id="{B794D492-FD7C-344E-A0B6-0145447E6BF6}"/>
              </a:ext>
            </a:extLst>
          </p:cNvPr>
          <p:cNvSpPr>
            <a:spLocks noGrp="1"/>
          </p:cNvSpPr>
          <p:nvPr>
            <p:ph idx="1"/>
          </p:nvPr>
        </p:nvSpPr>
        <p:spPr/>
        <p:txBody>
          <a:bodyPr>
            <a:normAutofit fontScale="85000" lnSpcReduction="10000"/>
          </a:bodyPr>
          <a:lstStyle/>
          <a:p>
            <a:r>
              <a:rPr lang="en-US" altLang="zh-CN" dirty="0"/>
              <a:t>The</a:t>
            </a:r>
            <a:r>
              <a:rPr lang="zh-CN" altLang="en-US" dirty="0"/>
              <a:t> </a:t>
            </a:r>
            <a:r>
              <a:rPr lang="en-US" altLang="zh-CN" dirty="0"/>
              <a:t>debut</a:t>
            </a:r>
            <a:r>
              <a:rPr lang="zh-CN" altLang="en-US" dirty="0"/>
              <a:t> </a:t>
            </a:r>
            <a:r>
              <a:rPr lang="en-US" altLang="zh-CN" dirty="0"/>
              <a:t>of</a:t>
            </a:r>
            <a:r>
              <a:rPr lang="zh-CN" altLang="en-US" dirty="0"/>
              <a:t> </a:t>
            </a:r>
            <a:r>
              <a:rPr lang="en-US" altLang="zh-CN" dirty="0" err="1"/>
              <a:t>XGBoost</a:t>
            </a:r>
            <a:r>
              <a:rPr lang="zh-CN" altLang="en-US" dirty="0"/>
              <a:t> </a:t>
            </a:r>
            <a:r>
              <a:rPr lang="en-US" altLang="zh-CN" dirty="0"/>
              <a:t>is</a:t>
            </a:r>
            <a:r>
              <a:rPr lang="zh-CN" altLang="en-US" dirty="0"/>
              <a:t> </a:t>
            </a:r>
            <a:r>
              <a:rPr lang="en-US" altLang="zh-CN" dirty="0"/>
              <a:t>at</a:t>
            </a:r>
            <a:r>
              <a:rPr lang="zh-CN" altLang="en-US" dirty="0"/>
              <a:t> </a:t>
            </a:r>
            <a:r>
              <a:rPr lang="en-US" b="1" dirty="0"/>
              <a:t>Higgs Boson Competition </a:t>
            </a:r>
            <a:endParaRPr lang="en-US" dirty="0"/>
          </a:p>
          <a:p>
            <a:pPr lvl="1" fontAlgn="base"/>
            <a:r>
              <a:rPr lang="en-US" dirty="0"/>
              <a:t>The goal of the Higgs Boson Machine Learning Challenge is to explore the potential of advanced machine learning methods to improve the discovery significance of the experiment. Using simulated data with features characterizing events detected by ATLAS, your task is to classify events into "tau tau decay of a Higgs boson" versus "background." </a:t>
            </a:r>
          </a:p>
          <a:p>
            <a:pPr lvl="1" fontAlgn="base"/>
            <a:r>
              <a:rPr lang="en-US" altLang="zh-CN" dirty="0"/>
              <a:t>$13,000</a:t>
            </a:r>
            <a:endParaRPr lang="en-US" dirty="0"/>
          </a:p>
          <a:p>
            <a:r>
              <a:rPr lang="en-US" altLang="zh-CN" dirty="0"/>
              <a:t>Simple</a:t>
            </a:r>
            <a:r>
              <a:rPr lang="zh-CN" altLang="en-US" dirty="0"/>
              <a:t> </a:t>
            </a:r>
            <a:r>
              <a:rPr lang="en-US" altLang="zh-CN" dirty="0" err="1"/>
              <a:t>XGBoost</a:t>
            </a:r>
            <a:r>
              <a:rPr lang="zh-CN" altLang="en-US" dirty="0"/>
              <a:t> </a:t>
            </a:r>
            <a:r>
              <a:rPr lang="en-US" altLang="zh-CN" dirty="0"/>
              <a:t>script</a:t>
            </a:r>
            <a:r>
              <a:rPr lang="zh-CN" altLang="en-US" dirty="0"/>
              <a:t> </a:t>
            </a:r>
            <a:r>
              <a:rPr lang="en-US" altLang="zh-CN" dirty="0"/>
              <a:t>is</a:t>
            </a:r>
            <a:r>
              <a:rPr lang="zh-CN" altLang="en-US" dirty="0"/>
              <a:t> </a:t>
            </a:r>
            <a:r>
              <a:rPr lang="en-US" altLang="zh-CN" dirty="0"/>
              <a:t>introduced</a:t>
            </a:r>
            <a:r>
              <a:rPr lang="zh-CN" altLang="en-US" dirty="0"/>
              <a:t> </a:t>
            </a:r>
            <a:r>
              <a:rPr lang="en-US" altLang="zh-CN" dirty="0"/>
              <a:t>to</a:t>
            </a:r>
            <a:r>
              <a:rPr lang="zh-CN" altLang="en-US" dirty="0"/>
              <a:t> </a:t>
            </a:r>
            <a:r>
              <a:rPr lang="en-US" altLang="zh-CN" dirty="0"/>
              <a:t>achieve</a:t>
            </a:r>
            <a:r>
              <a:rPr lang="zh-CN" altLang="en-US" dirty="0"/>
              <a:t> </a:t>
            </a:r>
            <a:r>
              <a:rPr lang="en-US" altLang="zh-CN" dirty="0"/>
              <a:t>top</a:t>
            </a:r>
            <a:r>
              <a:rPr lang="zh-CN" altLang="en-US" dirty="0"/>
              <a:t> </a:t>
            </a:r>
            <a:r>
              <a:rPr lang="en-US" altLang="zh-CN" dirty="0"/>
              <a:t>10%</a:t>
            </a:r>
            <a:r>
              <a:rPr lang="zh-CN" altLang="en-US" dirty="0"/>
              <a:t> </a:t>
            </a:r>
            <a:r>
              <a:rPr lang="en-US" altLang="zh-CN" dirty="0"/>
              <a:t>performance</a:t>
            </a:r>
            <a:r>
              <a:rPr lang="zh-CN" altLang="en-US" dirty="0"/>
              <a:t> </a:t>
            </a:r>
            <a:r>
              <a:rPr lang="en-US" altLang="zh-CN" dirty="0"/>
              <a:t>in</a:t>
            </a:r>
            <a:r>
              <a:rPr lang="zh-CN" altLang="en-US" dirty="0"/>
              <a:t> </a:t>
            </a:r>
            <a:r>
              <a:rPr lang="en-US" altLang="zh-CN" dirty="0"/>
              <a:t>2014.</a:t>
            </a:r>
            <a:r>
              <a:rPr lang="zh-CN" altLang="en-US" dirty="0"/>
              <a:t> </a:t>
            </a:r>
            <a:br>
              <a:rPr lang="en-US" dirty="0"/>
            </a:br>
            <a:endParaRPr lang="en-US" dirty="0"/>
          </a:p>
        </p:txBody>
      </p:sp>
    </p:spTree>
    <p:extLst>
      <p:ext uri="{BB962C8B-B14F-4D97-AF65-F5344CB8AC3E}">
        <p14:creationId xmlns:p14="http://schemas.microsoft.com/office/powerpoint/2010/main" val="4256705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DF843-2069-5D41-82C6-D792C6A81E14}"/>
              </a:ext>
            </a:extLst>
          </p:cNvPr>
          <p:cNvSpPr>
            <a:spLocks noGrp="1"/>
          </p:cNvSpPr>
          <p:nvPr>
            <p:ph type="title"/>
          </p:nvPr>
        </p:nvSpPr>
        <p:spPr/>
        <p:txBody>
          <a:bodyPr/>
          <a:lstStyle/>
          <a:p>
            <a:r>
              <a:rPr lang="en-US" altLang="zh-CN" dirty="0"/>
              <a:t>Real-world</a:t>
            </a:r>
            <a:r>
              <a:rPr lang="zh-CN" altLang="en-US" dirty="0"/>
              <a:t> </a:t>
            </a:r>
            <a:r>
              <a:rPr lang="en-US" altLang="zh-CN" dirty="0"/>
              <a:t>Examples</a:t>
            </a:r>
            <a:endParaRPr lang="en-US" dirty="0"/>
          </a:p>
        </p:txBody>
      </p:sp>
      <p:pic>
        <p:nvPicPr>
          <p:cNvPr id="4" name="Picture 3">
            <a:extLst>
              <a:ext uri="{FF2B5EF4-FFF2-40B4-BE49-F238E27FC236}">
                <a16:creationId xmlns:a16="http://schemas.microsoft.com/office/drawing/2014/main" id="{6C77A8FC-7AAD-C64B-956F-A5F4D5965435}"/>
              </a:ext>
            </a:extLst>
          </p:cNvPr>
          <p:cNvPicPr>
            <a:picLocks noChangeAspect="1"/>
          </p:cNvPicPr>
          <p:nvPr/>
        </p:nvPicPr>
        <p:blipFill>
          <a:blip r:embed="rId2"/>
          <a:stretch>
            <a:fillRect/>
          </a:stretch>
        </p:blipFill>
        <p:spPr>
          <a:xfrm>
            <a:off x="473765" y="2133600"/>
            <a:ext cx="8382000" cy="2267639"/>
          </a:xfrm>
          <a:prstGeom prst="rect">
            <a:avLst/>
          </a:prstGeom>
        </p:spPr>
      </p:pic>
    </p:spTree>
    <p:extLst>
      <p:ext uri="{BB962C8B-B14F-4D97-AF65-F5344CB8AC3E}">
        <p14:creationId xmlns:p14="http://schemas.microsoft.com/office/powerpoint/2010/main" val="4129365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DF843-2069-5D41-82C6-D792C6A81E14}"/>
              </a:ext>
            </a:extLst>
          </p:cNvPr>
          <p:cNvSpPr>
            <a:spLocks noGrp="1"/>
          </p:cNvSpPr>
          <p:nvPr>
            <p:ph type="title"/>
          </p:nvPr>
        </p:nvSpPr>
        <p:spPr/>
        <p:txBody>
          <a:bodyPr/>
          <a:lstStyle/>
          <a:p>
            <a:r>
              <a:rPr lang="en-US" altLang="zh-CN" dirty="0"/>
              <a:t>Real-world</a:t>
            </a:r>
            <a:r>
              <a:rPr lang="zh-CN" altLang="en-US" dirty="0"/>
              <a:t> </a:t>
            </a:r>
            <a:r>
              <a:rPr lang="en-US" altLang="zh-CN" dirty="0"/>
              <a:t>Examples</a:t>
            </a:r>
            <a:endParaRPr lang="en-US" dirty="0"/>
          </a:p>
        </p:txBody>
      </p:sp>
      <p:pic>
        <p:nvPicPr>
          <p:cNvPr id="3" name="Picture 2">
            <a:extLst>
              <a:ext uri="{FF2B5EF4-FFF2-40B4-BE49-F238E27FC236}">
                <a16:creationId xmlns:a16="http://schemas.microsoft.com/office/drawing/2014/main" id="{1628F911-F9D3-4248-98A9-28B7CD78F3D7}"/>
              </a:ext>
            </a:extLst>
          </p:cNvPr>
          <p:cNvPicPr>
            <a:picLocks noChangeAspect="1"/>
          </p:cNvPicPr>
          <p:nvPr/>
        </p:nvPicPr>
        <p:blipFill>
          <a:blip r:embed="rId2"/>
          <a:stretch>
            <a:fillRect/>
          </a:stretch>
        </p:blipFill>
        <p:spPr>
          <a:xfrm>
            <a:off x="0" y="1963168"/>
            <a:ext cx="9144000" cy="2931664"/>
          </a:xfrm>
          <a:prstGeom prst="rect">
            <a:avLst/>
          </a:prstGeom>
        </p:spPr>
      </p:pic>
    </p:spTree>
    <p:extLst>
      <p:ext uri="{BB962C8B-B14F-4D97-AF65-F5344CB8AC3E}">
        <p14:creationId xmlns:p14="http://schemas.microsoft.com/office/powerpoint/2010/main" val="32945596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IRSTJBF232@WKKQXNNFUVWZY5H8" val="4888"/>
  <p:tag name="DEFAULTDISPLAYSOURCE" val="\documentclass{article}\pagestyle{empty}&#10;\begin{document}&#10;&#10;\end{document}&#10;"/>
  <p:tag name="EMBEDFONTS" val="1"/>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hello&#10;&#10;&#10;\end{document}"/>
  <p:tag name="IGUANATEXSIZE" val="2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83297</TotalTime>
  <Words>929</Words>
  <Application>Microsoft Macintosh PowerPoint</Application>
  <PresentationFormat>On-screen Show (4:3)</PresentationFormat>
  <Paragraphs>150</Paragraphs>
  <Slides>26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Calibri</vt:lpstr>
      <vt:lpstr>Arial</vt:lpstr>
      <vt:lpstr>Office Theme</vt:lpstr>
      <vt:lpstr>Module 3.2:  Nearest Neighbors, Decision Trees and Random Forest </vt:lpstr>
      <vt:lpstr>XGBOOST</vt:lpstr>
      <vt:lpstr>Introduction</vt:lpstr>
      <vt:lpstr>Introduction</vt:lpstr>
      <vt:lpstr>XGBoost Logic</vt:lpstr>
      <vt:lpstr>Basic Walkthrough</vt:lpstr>
      <vt:lpstr>Real-world Examples</vt:lpstr>
      <vt:lpstr>Real-world Examples</vt:lpstr>
      <vt:lpstr>Real-world Examples</vt:lpstr>
      <vt:lpstr>Real-world Examples</vt:lpstr>
      <vt:lpstr>Real-world Examples</vt:lpstr>
      <vt:lpstr>Real-world Examples</vt:lpstr>
      <vt:lpstr>Real-world Examples</vt:lpstr>
      <vt:lpstr>Running Time</vt:lpstr>
      <vt:lpstr>Real-world Examples</vt:lpstr>
      <vt:lpstr>Parameter Tuning</vt:lpstr>
      <vt:lpstr>Parameter Tuning</vt:lpstr>
      <vt:lpstr>Parameter Tuning</vt:lpstr>
      <vt:lpstr>Parameter Tuning</vt:lpstr>
      <vt:lpstr>Parameter Tuning</vt:lpstr>
      <vt:lpstr>Guide on Parameter Tuning</vt:lpstr>
      <vt:lpstr>Guide on Parameter Tuning</vt:lpstr>
      <vt:lpstr>Kaggle Winning Solution</vt:lpstr>
      <vt:lpstr>Kaggle Winning Solution</vt:lpstr>
      <vt:lpstr>Kaggle Winning Solution</vt:lpstr>
      <vt:lpstr>Other alternative models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yth</dc:title>
  <dc:creator>Jake Feldman</dc:creator>
  <cp:lastModifiedBy>Zhang, Dennis</cp:lastModifiedBy>
  <cp:revision>888</cp:revision>
  <dcterms:created xsi:type="dcterms:W3CDTF">2015-04-30T01:39:07Z</dcterms:created>
  <dcterms:modified xsi:type="dcterms:W3CDTF">2018-12-04T21:08:26Z</dcterms:modified>
</cp:coreProperties>
</file>